
<file path=[Content_Types].xml><?xml version="1.0" encoding="utf-8"?>
<Types xmlns="http://schemas.openxmlformats.org/package/2006/content-types">
  <Default Extension="png" ContentType="image/png"/>
  <Default Extension="webm" ContentType="video/webm"/>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Lst>
  <p:notesMasterIdLst>
    <p:notesMasterId r:id="rId17"/>
  </p:notesMasterIdLst>
  <p:handoutMasterIdLst>
    <p:handoutMasterId r:id="rId18"/>
  </p:handoutMasterIdLst>
  <p:sldIdLst>
    <p:sldId id="2145706491" r:id="rId5"/>
    <p:sldId id="2145706557" r:id="rId6"/>
    <p:sldId id="2145706572" r:id="rId7"/>
    <p:sldId id="2145706561" r:id="rId8"/>
    <p:sldId id="2145706562" r:id="rId9"/>
    <p:sldId id="2145706563" r:id="rId10"/>
    <p:sldId id="2145706568" r:id="rId11"/>
    <p:sldId id="2145706565" r:id="rId12"/>
    <p:sldId id="2145706566" r:id="rId13"/>
    <p:sldId id="2145706567" r:id="rId14"/>
    <p:sldId id="2145706573" r:id="rId15"/>
    <p:sldId id="21457065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08415D-B8D5-4DCB-BF09-E119D58FC0F5}">
          <p14:sldIdLst>
            <p14:sldId id="2145706491"/>
            <p14:sldId id="2145706557"/>
            <p14:sldId id="2145706572"/>
            <p14:sldId id="2145706561"/>
            <p14:sldId id="2145706562"/>
            <p14:sldId id="2145706563"/>
            <p14:sldId id="2145706568"/>
            <p14:sldId id="2145706565"/>
            <p14:sldId id="2145706566"/>
            <p14:sldId id="2145706567"/>
            <p14:sldId id="2145706573"/>
            <p14:sldId id="2145706569"/>
          </p14:sldIdLst>
        </p14:section>
        <p14:section name="Archive" id="{156835E6-9EBE-4450-A101-1E53332C3D4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4F4702-07D9-7B73-B888-50DB440E2B31}" name="MORRIS, Colin" initials="CM" userId="S::Colin.MORRIS@EDUCATION.GOV.UK::d1e5e4f1-d3f9-426a-af84-12c6a0133563" providerId="AD"/>
  <p188:author id="{12C0630B-27A0-2282-7591-3EDC29BDB0F6}" name="SAY, Gemma2" initials="SG" userId="S::gemma2.say@education.gov.uk::846d83fc-3401-4ce7-bba1-a3f459707193" providerId="AD"/>
  <p188:author id="{FC91CE2C-B3D1-509E-5A7B-233864CB7B60}" name="BRENNAN, Grace" initials="BG" userId="S::grace.brennan@education.gov.uk::edf2c72e-f7da-48b5-b5fc-7b1d73c74d2f" providerId="AD"/>
  <p188:author id="{394DDC44-5714-E275-9B99-ED9577D687AC}" name="KNIGHTS, Anna" initials="KA" userId="S::anna.knights@education.gov.uk::a41bff54-bead-43d4-b407-cb6d780f3c6a" providerId="AD"/>
  <p188:author id="{7E72217E-19AA-6BD9-677E-583E1184FD06}" name="DOYLE, Matthew" initials="DM" userId="S::matthew.doyle@education.gov.uk::80e1c920-7c2b-48e3-9b0f-b18415e5fafc" providerId="AD"/>
  <p188:author id="{543403AC-4D45-0F2D-29C7-C27F67ACDF21}" name="BAILEY, Laura2" initials="BL" userId="S::laura2.bailey@education.gov.uk::8f9bf528-3795-4ae0-9829-03f676f33c02" providerId="AD"/>
  <p188:author id="{BDF86DB5-4457-18F9-6F3D-B1C54DBB43B9}" name="ANDERSON, Emily" initials="AE" userId="S::Emily.ANDERSON@education.gov.uk::be3ac84b-6767-427f-9452-02a59e8259c8" providerId="AD"/>
  <p188:author id="{E3782FC7-74BF-7C16-084B-7E6DEBCC8D3F}" name="QURESHI, Faisal" initials="FQ" userId="S::Faisal.QURESHI@EDUCATION.GOV.UK::e0c293da-c229-4a3d-a320-2bf30c87ebd9" providerId="AD"/>
  <p188:author id="{F8910AF5-E386-88FC-2ABB-357811133CCA}" name="GUIMON, Nathalie" initials="GN" userId="S::Nathalie.GUIMON@EDUCATION.GOV.UK::0ea41967-f05d-4246-aacf-f1d1d6f99e08" providerId="AD"/>
  <p188:author id="{2DE50AF9-27BF-B65B-EF6D-88645BF7F5C7}" name="REYNOLDS, Lucy" initials="RL" userId="S::lucy.reynolds@education.gov.uk::75aaba1e-02ab-48fd-9a7a-1bd5ea70674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WICKSTEAD, Frances" initials="WF [2]" lastIdx="1" clrIdx="6">
    <p:extLst>
      <p:ext uri="{19B8F6BF-5375-455C-9EA6-DF929625EA0E}">
        <p15:presenceInfo xmlns:p15="http://schemas.microsoft.com/office/powerpoint/2012/main" userId="S::Frances.WICKSTEAD@EDUCATION.GOV.UK::33858c21-138b-464a-9920-3aeb8a1d4523" providerId="AD"/>
      </p:ext>
    </p:extLst>
  </p:cmAuthor>
  <p:cmAuthor id="1" name="WICKSTEAD, Frances" initials="WF" lastIdx="5" clrIdx="0">
    <p:extLst>
      <p:ext uri="{19B8F6BF-5375-455C-9EA6-DF929625EA0E}">
        <p15:presenceInfo xmlns:p15="http://schemas.microsoft.com/office/powerpoint/2012/main" userId="S-1-5-21-1993962763-1659004503-1801674531-15157" providerId="AD"/>
      </p:ext>
    </p:extLst>
  </p:cmAuthor>
  <p:cmAuthor id="8" name="DAVID-KEENE, Natalie" initials="DN" lastIdx="12" clrIdx="7">
    <p:extLst>
      <p:ext uri="{19B8F6BF-5375-455C-9EA6-DF929625EA0E}">
        <p15:presenceInfo xmlns:p15="http://schemas.microsoft.com/office/powerpoint/2012/main" userId="S::natalie.david-keene@education.gov.uk::f9f5360b-80c8-4c41-8503-e18c25798acd" providerId="AD"/>
      </p:ext>
    </p:extLst>
  </p:cmAuthor>
  <p:cmAuthor id="2" name="CLEMENT, Aileen" initials="CA" lastIdx="22" clrIdx="1">
    <p:extLst>
      <p:ext uri="{19B8F6BF-5375-455C-9EA6-DF929625EA0E}">
        <p15:presenceInfo xmlns:p15="http://schemas.microsoft.com/office/powerpoint/2012/main" userId="S-1-5-21-1993962763-1659004503-1801674531-15299" providerId="AD"/>
      </p:ext>
    </p:extLst>
  </p:cmAuthor>
  <p:cmAuthor id="9" name="BAILEY, Laura2" initials="BL" lastIdx="24" clrIdx="8">
    <p:extLst>
      <p:ext uri="{19B8F6BF-5375-455C-9EA6-DF929625EA0E}">
        <p15:presenceInfo xmlns:p15="http://schemas.microsoft.com/office/powerpoint/2012/main" userId="S::laura2.bailey@education.gov.uk::8f9bf528-3795-4ae0-9829-03f676f33c02" providerId="AD"/>
      </p:ext>
    </p:extLst>
  </p:cmAuthor>
  <p:cmAuthor id="3" name="HOBBS, Katherine" initials="HK" lastIdx="6" clrIdx="2">
    <p:extLst>
      <p:ext uri="{19B8F6BF-5375-455C-9EA6-DF929625EA0E}">
        <p15:presenceInfo xmlns:p15="http://schemas.microsoft.com/office/powerpoint/2012/main" userId="S::Katherine.HOBBS@EDUCATION.GOV.UK::80f37721-c640-4b2f-98f6-2b00f8905794" providerId="AD"/>
      </p:ext>
    </p:extLst>
  </p:cmAuthor>
  <p:cmAuthor id="10" name="FREED, Tasmiah" initials="FT" lastIdx="42" clrIdx="9">
    <p:extLst>
      <p:ext uri="{19B8F6BF-5375-455C-9EA6-DF929625EA0E}">
        <p15:presenceInfo xmlns:p15="http://schemas.microsoft.com/office/powerpoint/2012/main" userId="S::Tasmiah.FREED@EDUCATION.GOV.UK::e2d8e78d-3f49-4389-a9a8-58951f42c163" providerId="AD"/>
      </p:ext>
    </p:extLst>
  </p:cmAuthor>
  <p:cmAuthor id="4" name="GALLI, Fiona" initials="GF" lastIdx="25" clrIdx="3">
    <p:extLst>
      <p:ext uri="{19B8F6BF-5375-455C-9EA6-DF929625EA0E}">
        <p15:presenceInfo xmlns:p15="http://schemas.microsoft.com/office/powerpoint/2012/main" userId="S::Fiona.GALLI@EDUCATION.GOV.UK::19fd1be0-cd55-4db5-9e30-75ce31bf33bc" providerId="AD"/>
      </p:ext>
    </p:extLst>
  </p:cmAuthor>
  <p:cmAuthor id="5" name="DANIEL, Ellie" initials="DE" lastIdx="40" clrIdx="4">
    <p:extLst>
      <p:ext uri="{19B8F6BF-5375-455C-9EA6-DF929625EA0E}">
        <p15:presenceInfo xmlns:p15="http://schemas.microsoft.com/office/powerpoint/2012/main" userId="S::ellie.daniel@education.gov.uk::238ed724-7136-4f2a-bcb2-8c77fd23d368" providerId="AD"/>
      </p:ext>
    </p:extLst>
  </p:cmAuthor>
  <p:cmAuthor id="6" name="RAE, Soneni" initials="RS" lastIdx="4" clrIdx="5">
    <p:extLst>
      <p:ext uri="{19B8F6BF-5375-455C-9EA6-DF929625EA0E}">
        <p15:presenceInfo xmlns:p15="http://schemas.microsoft.com/office/powerpoint/2012/main" userId="S::Soneni.RAE@EDUCATION.GOV.UK::71fd0fbe-306b-4da0-b681-4e89d839dd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B7D6"/>
    <a:srgbClr val="C8B6D9"/>
    <a:srgbClr val="D6C3E8"/>
    <a:srgbClr val="CFB5E8"/>
    <a:srgbClr val="C3E2E8"/>
    <a:srgbClr val="000000"/>
    <a:srgbClr val="FFFFFF"/>
    <a:srgbClr val="EBF0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01304F-CC59-94AF-0222-EE3F7BBAA9F1}" v="1" dt="2025-05-22T12:04:08.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10D4ED-AAA1-4AEE-9D1F-C63D6685A8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A2E4C9F-FEA1-41CE-A92D-5B4D85DC77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AE4E-1EC0-436C-9661-D3661A142CCA}" type="datetimeFigureOut">
              <a:rPr lang="en-GB" smtClean="0"/>
              <a:t>02/06/2025</a:t>
            </a:fld>
            <a:endParaRPr lang="en-GB"/>
          </a:p>
        </p:txBody>
      </p:sp>
      <p:sp>
        <p:nvSpPr>
          <p:cNvPr id="4" name="Footer Placeholder 3">
            <a:extLst>
              <a:ext uri="{FF2B5EF4-FFF2-40B4-BE49-F238E27FC236}">
                <a16:creationId xmlns:a16="http://schemas.microsoft.com/office/drawing/2014/main" id="{42493A5F-3D88-414D-8A04-6E159B9468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80C1272-37FB-408F-BF3C-44933A5123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8F8B31-5BD3-469E-B1EC-A3BD9BBDE84F}" type="slidenum">
              <a:rPr lang="en-GB" smtClean="0"/>
              <a:t>‹#›</a:t>
            </a:fld>
            <a:endParaRPr lang="en-GB"/>
          </a:p>
        </p:txBody>
      </p:sp>
    </p:spTree>
    <p:extLst>
      <p:ext uri="{BB962C8B-B14F-4D97-AF65-F5344CB8AC3E}">
        <p14:creationId xmlns:p14="http://schemas.microsoft.com/office/powerpoint/2010/main" val="5536765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F4BFB4-5E61-4F65-A54C-25423E206393}" type="datetimeFigureOut">
              <a:rPr lang="en-GB" smtClean="0"/>
              <a:t>02/06/2025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6F447-F3C6-43FE-B5EB-78CA0C72FB6D}" type="slidenum">
              <a:rPr lang="en-GB" smtClean="0"/>
              <a:t>‹#›</a:t>
            </a:fld>
            <a:endParaRPr lang="en-GB"/>
          </a:p>
        </p:txBody>
      </p:sp>
    </p:spTree>
    <p:extLst>
      <p:ext uri="{BB962C8B-B14F-4D97-AF65-F5344CB8AC3E}">
        <p14:creationId xmlns:p14="http://schemas.microsoft.com/office/powerpoint/2010/main" val="15978167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39D6F447-F3C6-43FE-B5EB-78CA0C72FB6D}" type="slidenum">
              <a:rPr lang="en-GB" smtClean="0"/>
              <a:t>1</a:t>
            </a:fld>
            <a:endParaRPr lang="en-GB"/>
          </a:p>
        </p:txBody>
      </p:sp>
    </p:spTree>
    <p:extLst>
      <p:ext uri="{BB962C8B-B14F-4D97-AF65-F5344CB8AC3E}">
        <p14:creationId xmlns:p14="http://schemas.microsoft.com/office/powerpoint/2010/main" val="289621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9D6F447-F3C6-43FE-B5EB-78CA0C72FB6D}" type="slidenum">
              <a:rPr lang="en-GB" smtClean="0"/>
              <a:t>2</a:t>
            </a:fld>
            <a:endParaRPr lang="en-GB"/>
          </a:p>
        </p:txBody>
      </p:sp>
    </p:spTree>
    <p:extLst>
      <p:ext uri="{BB962C8B-B14F-4D97-AF65-F5344CB8AC3E}">
        <p14:creationId xmlns:p14="http://schemas.microsoft.com/office/powerpoint/2010/main" val="2092552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DF5B4-3E54-36FA-9291-D53CDD721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DAA43-F6C7-55FB-18BF-E2D52B467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64C19-68DD-0A63-3367-680B2D89DE02}"/>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6FF3AB44-0A31-E0FE-0D76-0C023FCCA04A}"/>
              </a:ext>
            </a:extLst>
          </p:cNvPr>
          <p:cNvSpPr>
            <a:spLocks noGrp="1"/>
          </p:cNvSpPr>
          <p:nvPr>
            <p:ph type="sldNum" sz="quarter" idx="5"/>
          </p:nvPr>
        </p:nvSpPr>
        <p:spPr/>
        <p:txBody>
          <a:bodyPr/>
          <a:lstStyle/>
          <a:p>
            <a:fld id="{39D6F447-F3C6-43FE-B5EB-78CA0C72FB6D}" type="slidenum">
              <a:rPr lang="en-GB" smtClean="0"/>
              <a:t>3</a:t>
            </a:fld>
            <a:endParaRPr lang="en-GB"/>
          </a:p>
        </p:txBody>
      </p:sp>
    </p:spTree>
    <p:extLst>
      <p:ext uri="{BB962C8B-B14F-4D97-AF65-F5344CB8AC3E}">
        <p14:creationId xmlns:p14="http://schemas.microsoft.com/office/powerpoint/2010/main" val="3745033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9D6F447-F3C6-43FE-B5EB-78CA0C72FB6D}" type="slidenum">
              <a:rPr lang="en-GB" smtClean="0"/>
              <a:t>4</a:t>
            </a:fld>
            <a:endParaRPr lang="en-GB"/>
          </a:p>
        </p:txBody>
      </p:sp>
    </p:spTree>
    <p:extLst>
      <p:ext uri="{BB962C8B-B14F-4D97-AF65-F5344CB8AC3E}">
        <p14:creationId xmlns:p14="http://schemas.microsoft.com/office/powerpoint/2010/main" val="2657186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BCAA5-BB15-7027-6A60-C3FC025BA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50588-9CBE-056B-2A4D-B2EAC3DF7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48B59-EA5E-35E9-24D9-D55D64B3F4B4}"/>
              </a:ext>
            </a:extLst>
          </p:cNvPr>
          <p:cNvSpPr>
            <a:spLocks noGrp="1"/>
          </p:cNvSpPr>
          <p:nvPr>
            <p:ph type="body" idx="1"/>
          </p:nvPr>
        </p:nvSpPr>
        <p:spPr/>
        <p:txBody>
          <a:bodyPr/>
          <a:lstStyle/>
          <a:p>
            <a:pPr fontAlgn="base">
              <a:lnSpc>
                <a:spcPct val="115000"/>
              </a:lnSpc>
              <a:spcAft>
                <a:spcPts val="1000"/>
              </a:spcAft>
            </a:pPr>
            <a:endParaRPr lang="en-US"/>
          </a:p>
        </p:txBody>
      </p:sp>
      <p:sp>
        <p:nvSpPr>
          <p:cNvPr id="4" name="Slide Number Placeholder 3">
            <a:extLst>
              <a:ext uri="{FF2B5EF4-FFF2-40B4-BE49-F238E27FC236}">
                <a16:creationId xmlns:a16="http://schemas.microsoft.com/office/drawing/2014/main" id="{B3C2AA20-70A0-47A2-E678-D31DF1CCFA09}"/>
              </a:ext>
            </a:extLst>
          </p:cNvPr>
          <p:cNvSpPr>
            <a:spLocks noGrp="1"/>
          </p:cNvSpPr>
          <p:nvPr>
            <p:ph type="sldNum" sz="quarter" idx="5"/>
          </p:nvPr>
        </p:nvSpPr>
        <p:spPr/>
        <p:txBody>
          <a:bodyPr/>
          <a:lstStyle/>
          <a:p>
            <a:fld id="{39D6F447-F3C6-43FE-B5EB-78CA0C72FB6D}" type="slidenum">
              <a:rPr lang="en-GB" smtClean="0"/>
              <a:t>11</a:t>
            </a:fld>
            <a:endParaRPr lang="en-GB"/>
          </a:p>
        </p:txBody>
      </p:sp>
    </p:spTree>
    <p:extLst>
      <p:ext uri="{BB962C8B-B14F-4D97-AF65-F5344CB8AC3E}">
        <p14:creationId xmlns:p14="http://schemas.microsoft.com/office/powerpoint/2010/main" val="77093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FE9BF-459D-CE02-2BFF-2D7B6F8E9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C1226-71B1-36A2-1408-5272E7E250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DB0AF-B164-FCAE-5B7A-17D424EE85D7}"/>
              </a:ext>
            </a:extLst>
          </p:cNvPr>
          <p:cNvSpPr>
            <a:spLocks noGrp="1"/>
          </p:cNvSpPr>
          <p:nvPr>
            <p:ph type="body" idx="1"/>
          </p:nvPr>
        </p:nvSpPr>
        <p:spPr/>
        <p:txBody>
          <a:bodyPr/>
          <a:lstStyle/>
          <a:p>
            <a:endParaRPr lang="en-GB">
              <a:ea typeface="Calibri"/>
              <a:cs typeface="Calibri"/>
            </a:endParaRPr>
          </a:p>
        </p:txBody>
      </p:sp>
      <p:sp>
        <p:nvSpPr>
          <p:cNvPr id="4" name="Slide Number Placeholder 3">
            <a:extLst>
              <a:ext uri="{FF2B5EF4-FFF2-40B4-BE49-F238E27FC236}">
                <a16:creationId xmlns:a16="http://schemas.microsoft.com/office/drawing/2014/main" id="{7983B0D2-4A27-29B3-AFDC-6CBCD78BC775}"/>
              </a:ext>
            </a:extLst>
          </p:cNvPr>
          <p:cNvSpPr>
            <a:spLocks noGrp="1"/>
          </p:cNvSpPr>
          <p:nvPr>
            <p:ph type="sldNum" sz="quarter" idx="5"/>
          </p:nvPr>
        </p:nvSpPr>
        <p:spPr/>
        <p:txBody>
          <a:bodyPr/>
          <a:lstStyle/>
          <a:p>
            <a:fld id="{39D6F447-F3C6-43FE-B5EB-78CA0C72FB6D}" type="slidenum">
              <a:rPr lang="en-GB" smtClean="0"/>
              <a:t>12</a:t>
            </a:fld>
            <a:endParaRPr lang="en-GB"/>
          </a:p>
        </p:txBody>
      </p:sp>
    </p:spTree>
    <p:extLst>
      <p:ext uri="{BB962C8B-B14F-4D97-AF65-F5344CB8AC3E}">
        <p14:creationId xmlns:p14="http://schemas.microsoft.com/office/powerpoint/2010/main" val="924884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#flexibleworkinginschools</a:t>
            </a:r>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812396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#flexibleworkinginschools</a:t>
            </a:r>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674703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#flexibleworkinginschools</a:t>
            </a:r>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659350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descr="Department for Education">
            <a:extLst>
              <a:ext uri="{FF2B5EF4-FFF2-40B4-BE49-F238E27FC236}">
                <a16:creationId xmlns:a16="http://schemas.microsoft.com/office/drawing/2014/main" id="{6A8D118D-2BCC-4257-AFED-B794C7C526CA}"/>
              </a:ext>
            </a:extLst>
          </p:cNvPr>
          <p:cNvPicPr>
            <a:picLocks noChangeAspect="1"/>
          </p:cNvPicPr>
          <p:nvPr userDrawn="1"/>
        </p:nvPicPr>
        <p:blipFill>
          <a:blip r:embed="rId2"/>
          <a:stretch>
            <a:fillRect/>
          </a:stretch>
        </p:blipFill>
        <p:spPr>
          <a:xfrm>
            <a:off x="0" y="0"/>
            <a:ext cx="10258097" cy="6858000"/>
          </a:xfrm>
          <a:prstGeom prst="rect">
            <a:avLst/>
          </a:prstGeom>
        </p:spPr>
      </p:pic>
      <p:sp>
        <p:nvSpPr>
          <p:cNvPr id="2" name="Title 1"/>
          <p:cNvSpPr>
            <a:spLocks noGrp="1"/>
          </p:cNvSpPr>
          <p:nvPr>
            <p:ph type="ctrTitle" hasCustomPrompt="1"/>
          </p:nvPr>
        </p:nvSpPr>
        <p:spPr>
          <a:xfrm>
            <a:off x="641556" y="2324659"/>
            <a:ext cx="7296081" cy="790775"/>
          </a:xfrm>
        </p:spPr>
        <p:txBody>
          <a:bodyPr lIns="0" tIns="0" rIns="0" bIns="0" anchor="b" anchorCtr="0">
            <a:noAutofit/>
          </a:bodyPr>
          <a:lstStyle>
            <a:lvl1pPr algn="l">
              <a:lnSpc>
                <a:spcPct val="85000"/>
              </a:lnSpc>
              <a:defRPr sz="4000" b="1" cap="none" baseline="0">
                <a:solidFill>
                  <a:schemeClr val="tx1"/>
                </a:solidFill>
                <a:latin typeface="+mj-lt"/>
              </a:defRPr>
            </a:lvl1pPr>
          </a:lstStyle>
          <a:p>
            <a:r>
              <a:rPr lang="en-US"/>
              <a:t>Title </a:t>
            </a:r>
          </a:p>
        </p:txBody>
      </p:sp>
      <p:sp>
        <p:nvSpPr>
          <p:cNvPr id="6" name="Text Placeholder 5">
            <a:extLst>
              <a:ext uri="{FF2B5EF4-FFF2-40B4-BE49-F238E27FC236}">
                <a16:creationId xmlns:a16="http://schemas.microsoft.com/office/drawing/2014/main" id="{9CD4B75E-DBEF-4869-8866-2D0CD8203D7F}"/>
              </a:ext>
            </a:extLst>
          </p:cNvPr>
          <p:cNvSpPr>
            <a:spLocks noGrp="1"/>
          </p:cNvSpPr>
          <p:nvPr>
            <p:ph type="body" sz="quarter" idx="10" hasCustomPrompt="1"/>
          </p:nvPr>
        </p:nvSpPr>
        <p:spPr>
          <a:xfrm>
            <a:off x="641555" y="6253382"/>
            <a:ext cx="3229663" cy="374650"/>
          </a:xfrm>
        </p:spPr>
        <p:txBody>
          <a:bodyPr lIns="0" tIns="0" rIns="0" bIns="0">
            <a:noAutofit/>
          </a:bodyPr>
          <a:lstStyle>
            <a:lvl1pPr marL="0" indent="0" algn="l">
              <a:buNone/>
              <a:defRPr sz="1200">
                <a:solidFill>
                  <a:schemeClr val="tx1"/>
                </a:solidFill>
              </a:defRPr>
            </a:lvl1pPr>
            <a:lvl5pPr marL="744101" indent="0" algn="l">
              <a:buNone/>
              <a:defRPr/>
            </a:lvl5pPr>
          </a:lstStyle>
          <a:p>
            <a:pPr lvl="0"/>
            <a:r>
              <a:rPr lang="en-GB"/>
              <a:t>Month YYYY</a:t>
            </a:r>
          </a:p>
        </p:txBody>
      </p:sp>
      <p:sp>
        <p:nvSpPr>
          <p:cNvPr id="4" name="Text Placeholder 3">
            <a:extLst>
              <a:ext uri="{FF2B5EF4-FFF2-40B4-BE49-F238E27FC236}">
                <a16:creationId xmlns:a16="http://schemas.microsoft.com/office/drawing/2014/main" id="{310D9DD1-0B8F-492B-872E-711A3C7027DC}"/>
              </a:ext>
            </a:extLst>
          </p:cNvPr>
          <p:cNvSpPr>
            <a:spLocks noGrp="1"/>
          </p:cNvSpPr>
          <p:nvPr>
            <p:ph type="body" sz="quarter" idx="11" hasCustomPrompt="1"/>
          </p:nvPr>
        </p:nvSpPr>
        <p:spPr>
          <a:xfrm>
            <a:off x="641556" y="3124193"/>
            <a:ext cx="7296081" cy="790776"/>
          </a:xfrm>
        </p:spPr>
        <p:txBody>
          <a:bodyPr lIns="0" tIns="0" rIns="0" bIns="0">
            <a:noAutofit/>
          </a:bodyPr>
          <a:lstStyle>
            <a:lvl1pPr>
              <a:defRPr sz="3600" b="0">
                <a:solidFill>
                  <a:schemeClr val="tx1"/>
                </a:solidFill>
              </a:defRPr>
            </a:lvl1pPr>
          </a:lstStyle>
          <a:p>
            <a:pPr lvl="0"/>
            <a:r>
              <a:rPr lang="en-US"/>
              <a:t>Subtitle</a:t>
            </a:r>
          </a:p>
        </p:txBody>
      </p:sp>
    </p:spTree>
    <p:extLst>
      <p:ext uri="{BB962C8B-B14F-4D97-AF65-F5344CB8AC3E}">
        <p14:creationId xmlns:p14="http://schemas.microsoft.com/office/powerpoint/2010/main" val="2234270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FCE4F6-1D94-4B75-B104-762E7FBD0457}"/>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38586" y="2836677"/>
            <a:ext cx="7492777" cy="1630088"/>
          </a:xfrm>
        </p:spPr>
        <p:txBody>
          <a:bodyPr anchor="t" anchorCtr="0">
            <a:normAutofit/>
          </a:bodyPr>
          <a:lstStyle>
            <a:lvl1pPr algn="l">
              <a:lnSpc>
                <a:spcPct val="85000"/>
              </a:lnSpc>
              <a:defRPr sz="3600" b="1" cap="none" baseline="0">
                <a:solidFill>
                  <a:schemeClr val="tx1"/>
                </a:solidFill>
              </a:defRPr>
            </a:lvl1pPr>
          </a:lstStyle>
          <a:p>
            <a:r>
              <a:rPr lang="en-US"/>
              <a:t>Section title</a:t>
            </a:r>
          </a:p>
        </p:txBody>
      </p:sp>
    </p:spTree>
    <p:extLst>
      <p:ext uri="{BB962C8B-B14F-4D97-AF65-F5344CB8AC3E}">
        <p14:creationId xmlns:p14="http://schemas.microsoft.com/office/powerpoint/2010/main" val="3199162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ear Cover slide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9FE3D4-7D5B-49B4-B6DB-5154DB3A5384}"/>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A1044DD0-6F2A-47E0-BB43-387096540E68}"/>
              </a:ext>
            </a:extLst>
          </p:cNvPr>
          <p:cNvSpPr>
            <a:spLocks noGrp="1"/>
          </p:cNvSpPr>
          <p:nvPr>
            <p:ph type="title"/>
          </p:nvPr>
        </p:nvSpPr>
        <p:spPr>
          <a:xfrm>
            <a:off x="768351" y="5775075"/>
            <a:ext cx="2973919" cy="946149"/>
          </a:xfrm>
        </p:spPr>
        <p:txBody>
          <a:bodyPr/>
          <a:lstStyle>
            <a:lvl1pPr>
              <a:defRPr sz="1100">
                <a:solidFill>
                  <a:schemeClr val="tx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355121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wo Content">
    <p:bg>
      <p:bgPr>
        <a:solidFill>
          <a:srgbClr val="C9B7D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8ECD74-ED0B-4AA2-BD64-E5786865FB7C}"/>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6097" y="0"/>
            <a:ext cx="12198097" cy="6858000"/>
          </a:xfrm>
          <a:prstGeom prst="rect">
            <a:avLst/>
          </a:prstGeom>
        </p:spPr>
      </p:pic>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a:noFill/>
        </p:spPr>
        <p:txBody>
          <a:bodyPr/>
          <a:lstStyle/>
          <a:p>
            <a:r>
              <a:rPr lang="en-US"/>
              <a:t>Click to edit title</a:t>
            </a:r>
            <a:endParaRPr lang="en-GB"/>
          </a:p>
        </p:txBody>
      </p:sp>
    </p:spTree>
    <p:extLst>
      <p:ext uri="{BB962C8B-B14F-4D97-AF65-F5344CB8AC3E}">
        <p14:creationId xmlns:p14="http://schemas.microsoft.com/office/powerpoint/2010/main" val="1037339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wo Content">
    <p:bg>
      <p:bgPr>
        <a:solidFill>
          <a:srgbClr val="F2CBD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8ECD74-ED0B-4AA2-BD64-E5786865FB7C}"/>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flipH="1" flipV="1">
            <a:off x="-6097" y="0"/>
            <a:ext cx="12198097" cy="6858000"/>
          </a:xfrm>
          <a:prstGeom prst="rect">
            <a:avLst/>
          </a:prstGeom>
        </p:spPr>
      </p:pic>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a:noFill/>
        </p:spPr>
        <p:txBody>
          <a:bodyPr/>
          <a:lstStyle/>
          <a:p>
            <a:r>
              <a:rPr lang="en-US"/>
              <a:t>Click to edit title</a:t>
            </a:r>
            <a:endParaRPr lang="en-GB"/>
          </a:p>
        </p:txBody>
      </p:sp>
    </p:spTree>
    <p:extLst>
      <p:ext uri="{BB962C8B-B14F-4D97-AF65-F5344CB8AC3E}">
        <p14:creationId xmlns:p14="http://schemas.microsoft.com/office/powerpoint/2010/main" val="21474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wo Content">
    <p:bg>
      <p:bgPr>
        <a:solidFill>
          <a:srgbClr val="AAE3F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C17545-934E-4362-BCBF-53F21BF27267}"/>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0" y="0"/>
            <a:ext cx="12216509" cy="6854574"/>
          </a:xfrm>
          <a:prstGeom prst="rect">
            <a:avLst/>
          </a:prstGeom>
        </p:spPr>
      </p:pic>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a:noFill/>
        </p:spPr>
        <p:txBody>
          <a:bodyPr/>
          <a:lstStyle/>
          <a:p>
            <a:r>
              <a:rPr lang="en-US"/>
              <a:t>Click to edit title</a:t>
            </a:r>
            <a:endParaRPr lang="en-GB"/>
          </a:p>
        </p:txBody>
      </p:sp>
    </p:spTree>
    <p:extLst>
      <p:ext uri="{BB962C8B-B14F-4D97-AF65-F5344CB8AC3E}">
        <p14:creationId xmlns:p14="http://schemas.microsoft.com/office/powerpoint/2010/main" val="512967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wo Content">
    <p:bg>
      <p:bgPr>
        <a:solidFill>
          <a:srgbClr val="C8E69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C17545-934E-4362-BCBF-53F21BF27267}"/>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flipV="1">
            <a:off x="-12255" y="3426"/>
            <a:ext cx="12216509" cy="6854574"/>
          </a:xfrm>
          <a:prstGeom prst="rect">
            <a:avLst/>
          </a:prstGeom>
        </p:spPr>
      </p:pic>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2" name="Title 1">
            <a:extLst>
              <a:ext uri="{FF2B5EF4-FFF2-40B4-BE49-F238E27FC236}">
                <a16:creationId xmlns:a16="http://schemas.microsoft.com/office/drawing/2014/main" id="{36D6E40B-1386-4F79-92BB-AF61607C3236}"/>
              </a:ext>
            </a:extLst>
          </p:cNvPr>
          <p:cNvSpPr>
            <a:spLocks noGrp="1"/>
          </p:cNvSpPr>
          <p:nvPr>
            <p:ph type="title" hasCustomPrompt="1"/>
          </p:nvPr>
        </p:nvSpPr>
        <p:spPr>
          <a:noFill/>
        </p:spPr>
        <p:txBody>
          <a:bodyPr/>
          <a:lstStyle/>
          <a:p>
            <a:r>
              <a:rPr lang="en-US"/>
              <a:t>Click to edit title</a:t>
            </a:r>
            <a:endParaRPr lang="en-GB"/>
          </a:p>
        </p:txBody>
      </p:sp>
    </p:spTree>
    <p:extLst>
      <p:ext uri="{BB962C8B-B14F-4D97-AF65-F5344CB8AC3E}">
        <p14:creationId xmlns:p14="http://schemas.microsoft.com/office/powerpoint/2010/main" val="3143149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4BF72B-E63F-4D7A-9EDC-FE7CB2CEA6D5}"/>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Footer Placeholder 4">
            <a:extLst>
              <a:ext uri="{FF2B5EF4-FFF2-40B4-BE49-F238E27FC236}">
                <a16:creationId xmlns:a16="http://schemas.microsoft.com/office/drawing/2014/main" id="{80B686D1-1E2E-4A9B-B3E8-6E81C44D7048}"/>
              </a:ext>
            </a:extLst>
          </p:cNvPr>
          <p:cNvSpPr txBox="1">
            <a:spLocks/>
          </p:cNvSpPr>
          <p:nvPr userDrawn="1"/>
        </p:nvSpPr>
        <p:spPr>
          <a:xfrm>
            <a:off x="453442" y="6348400"/>
            <a:ext cx="10154233" cy="365125"/>
          </a:xfrm>
          <a:prstGeom prst="rect">
            <a:avLst/>
          </a:prstGeom>
        </p:spPr>
        <p:txBody>
          <a:bodyPr vert="horz" lIns="91440" tIns="45720" rIns="91440" bIns="45720" rtlCol="0" anchor="t" anchorCtr="0"/>
          <a:lstStyle>
            <a:defPPr>
              <a:defRPr lang="en-US"/>
            </a:defPPr>
            <a:lvl1pPr marL="0" algn="l" defTabSz="457200" rtl="0" eaLnBrk="1" latinLnBrk="0" hangingPunct="1">
              <a:defRPr sz="1300" kern="1200">
                <a:solidFill>
                  <a:srgbClr val="0A548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b="0">
              <a:solidFill>
                <a:srgbClr val="000000"/>
              </a:solidFill>
            </a:endParaRPr>
          </a:p>
        </p:txBody>
      </p:sp>
      <p:sp>
        <p:nvSpPr>
          <p:cNvPr id="5" name="Slide Number Placeholder 4">
            <a:extLst>
              <a:ext uri="{FF2B5EF4-FFF2-40B4-BE49-F238E27FC236}">
                <a16:creationId xmlns:a16="http://schemas.microsoft.com/office/drawing/2014/main" id="{376E03D2-9C7C-4AF2-BDB8-6D1A8E0800B8}"/>
              </a:ext>
            </a:extLst>
          </p:cNvPr>
          <p:cNvSpPr>
            <a:spLocks noGrp="1"/>
          </p:cNvSpPr>
          <p:nvPr>
            <p:ph type="sldNum" sz="quarter" idx="16"/>
          </p:nvPr>
        </p:nvSpPr>
        <p:spPr/>
        <p:txBody>
          <a:bodyPr/>
          <a:lstStyle/>
          <a:p>
            <a:fld id="{4FAB73BC-B049-4115-A692-8D63A059BFB8}" type="slidenum">
              <a:rPr lang="en-US" smtClean="0"/>
              <a:pPr/>
              <a:t>‹#›</a:t>
            </a:fld>
            <a:endParaRPr lang="en-US"/>
          </a:p>
        </p:txBody>
      </p:sp>
      <p:sp>
        <p:nvSpPr>
          <p:cNvPr id="2" name="Title 1">
            <a:extLst>
              <a:ext uri="{FF2B5EF4-FFF2-40B4-BE49-F238E27FC236}">
                <a16:creationId xmlns:a16="http://schemas.microsoft.com/office/drawing/2014/main" id="{3EAE47C9-FA90-491B-A398-CE785F59473E}"/>
              </a:ext>
            </a:extLst>
          </p:cNvPr>
          <p:cNvSpPr>
            <a:spLocks noGrp="1"/>
          </p:cNvSpPr>
          <p:nvPr>
            <p:ph type="title"/>
          </p:nvPr>
        </p:nvSpPr>
        <p:spPr>
          <a:xfrm>
            <a:off x="5283199" y="1145808"/>
            <a:ext cx="6321143" cy="4626341"/>
          </a:xfrm>
        </p:spPr>
        <p:txBody>
          <a:bodyPr/>
          <a:lstStyle>
            <a:lvl1pPr>
              <a:defRPr sz="2800">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1409262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#flexibleworkinginschools</a:t>
            </a:r>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55778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#flexibleworkinginschools</a:t>
            </a:r>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707507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#flexibleworkinginschools</a:t>
            </a:r>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65585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#flexibleworkinginschools</a:t>
            </a:r>
          </a:p>
        </p:txBody>
      </p:sp>
      <p:sp>
        <p:nvSpPr>
          <p:cNvPr id="9" name="Slide Number Placeholder 8"/>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738091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#flexibleworkinginschools</a:t>
            </a:r>
          </a:p>
        </p:txBody>
      </p:sp>
      <p:sp>
        <p:nvSpPr>
          <p:cNvPr id="5" name="Slide Number Placeholder 4"/>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68662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#flexibleworkinginschools</a:t>
            </a:r>
          </a:p>
        </p:txBody>
      </p:sp>
      <p:sp>
        <p:nvSpPr>
          <p:cNvPr id="4" name="Slide Number Placeholder 3"/>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75190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#flexibleworkinginschools</a:t>
            </a:r>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76644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#flexibleworkinginschools</a:t>
            </a:r>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65367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#flexibleworkinginschools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a:p>
        </p:txBody>
      </p:sp>
    </p:spTree>
    <p:extLst>
      <p:ext uri="{BB962C8B-B14F-4D97-AF65-F5344CB8AC3E}">
        <p14:creationId xmlns:p14="http://schemas.microsoft.com/office/powerpoint/2010/main" val="161874602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53" r:id="rId15"/>
    <p:sldLayoutId id="2147483754" r:id="rId16"/>
    <p:sldLayoutId id="2147483755" r:id="rId17"/>
    <p:sldLayoutId id="2147483756" r:id="rId18"/>
    <p:sldLayoutId id="2147483759"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7.webm"/><Relationship Id="rId1" Type="http://schemas.microsoft.com/office/2007/relationships/media" Target="../media/media7.webm"/><Relationship Id="rId5" Type="http://schemas.openxmlformats.org/officeDocument/2006/relationships/image" Target="../media/image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webm"/><Relationship Id="rId1" Type="http://schemas.microsoft.com/office/2007/relationships/media" Target="../media/media2.webm"/><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webm"/><Relationship Id="rId1" Type="http://schemas.microsoft.com/office/2007/relationships/media" Target="../media/media3.webm"/><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4.webm"/><Relationship Id="rId1" Type="http://schemas.microsoft.com/office/2007/relationships/media" Target="../media/media4.webm"/><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5.webm"/><Relationship Id="rId1" Type="http://schemas.microsoft.com/office/2007/relationships/media" Target="../media/media5.webm"/><Relationship Id="rId5" Type="http://schemas.openxmlformats.org/officeDocument/2006/relationships/image" Target="../media/image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6.webm"/><Relationship Id="rId1" Type="http://schemas.microsoft.com/office/2007/relationships/media" Target="../media/media6.webm"/><Relationship Id="rId5" Type="http://schemas.openxmlformats.org/officeDocument/2006/relationships/image" Target="../media/image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8CF40-0DA2-4B95-9327-247FB8D51D99}"/>
              </a:ext>
            </a:extLst>
          </p:cNvPr>
          <p:cNvSpPr>
            <a:spLocks noGrp="1"/>
          </p:cNvSpPr>
          <p:nvPr>
            <p:ph type="ctrTitle"/>
          </p:nvPr>
        </p:nvSpPr>
        <p:spPr>
          <a:xfrm>
            <a:off x="0" y="3033612"/>
            <a:ext cx="12191999" cy="790775"/>
          </a:xfrm>
        </p:spPr>
        <p:txBody>
          <a:bodyPr/>
          <a:lstStyle/>
          <a:p>
            <a:pPr algn="ctr"/>
            <a:r>
              <a:rPr lang="en-GB">
                <a:latin typeface="Arial"/>
                <a:ea typeface="+mn-ea"/>
                <a:cs typeface="Arial"/>
              </a:rPr>
              <a:t>Early Career Teacher Entitlement (ECTE)</a:t>
            </a:r>
            <a:br>
              <a:rPr lang="en-GB">
                <a:latin typeface="Arial"/>
                <a:ea typeface="+mn-ea"/>
                <a:cs typeface="Arial"/>
              </a:rPr>
            </a:br>
            <a:r>
              <a:rPr lang="en-GB">
                <a:latin typeface="Arial"/>
                <a:ea typeface="+mn-ea"/>
                <a:cs typeface="Arial"/>
              </a:rPr>
              <a:t>Registration for the 2025/26 academic year</a:t>
            </a:r>
            <a:endParaRPr lang="en-GB">
              <a:latin typeface="Arial"/>
              <a:cs typeface="Arial"/>
            </a:endParaRPr>
          </a:p>
        </p:txBody>
      </p:sp>
      <p:sp>
        <p:nvSpPr>
          <p:cNvPr id="4" name="Text Placeholder 3">
            <a:extLst>
              <a:ext uri="{FF2B5EF4-FFF2-40B4-BE49-F238E27FC236}">
                <a16:creationId xmlns:a16="http://schemas.microsoft.com/office/drawing/2014/main" id="{3A129B8F-530C-4868-BED2-D95EF9AA7711}"/>
              </a:ext>
            </a:extLst>
          </p:cNvPr>
          <p:cNvSpPr>
            <a:spLocks noGrp="1"/>
          </p:cNvSpPr>
          <p:nvPr>
            <p:ph type="body" sz="quarter" idx="10"/>
          </p:nvPr>
        </p:nvSpPr>
        <p:spPr>
          <a:xfrm>
            <a:off x="153754" y="6361551"/>
            <a:ext cx="1621260" cy="350025"/>
          </a:xfrm>
        </p:spPr>
        <p:txBody>
          <a:bodyPr vert="horz" lIns="0" tIns="0" rIns="0" bIns="0" rtlCol="0" anchor="t">
            <a:noAutofit/>
          </a:bodyPr>
          <a:lstStyle/>
          <a:p>
            <a:pPr marL="0" indent="0" algn="l">
              <a:buNone/>
            </a:pPr>
            <a:r>
              <a:rPr lang="en-GB" altLang="en-US" sz="2000">
                <a:latin typeface="Arial"/>
                <a:cs typeface="Arial"/>
              </a:rPr>
              <a:t>May 2025</a:t>
            </a:r>
            <a:r>
              <a:rPr lang="en-GB" altLang="en-US" sz="2000">
                <a:latin typeface="Arial" panose="020B0604020202020204" pitchFamily="34" charset="0"/>
              </a:rPr>
              <a:t/>
            </a:r>
            <a:br>
              <a:rPr lang="en-GB" altLang="en-US" sz="2000">
                <a:latin typeface="Arial" panose="020B0604020202020204" pitchFamily="34" charset="0"/>
              </a:rPr>
            </a:br>
            <a:endParaRPr lang="en-GB"/>
          </a:p>
        </p:txBody>
      </p:sp>
    </p:spTree>
    <p:extLst>
      <p:ext uri="{BB962C8B-B14F-4D97-AF65-F5344CB8AC3E}">
        <p14:creationId xmlns:p14="http://schemas.microsoft.com/office/powerpoint/2010/main" val="1527871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nge participants details">
            <a:hlinkClick r:id="" action="ppaction://media"/>
            <a:extLst>
              <a:ext uri="{FF2B5EF4-FFF2-40B4-BE49-F238E27FC236}">
                <a16:creationId xmlns:a16="http://schemas.microsoft.com/office/drawing/2014/main" id="{3A826B47-EEBE-6930-37F3-BB3A8226CB90}"/>
              </a:ext>
            </a:extLst>
          </p:cNvPr>
          <p:cNvPicPr preferRelativeResize="0">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320000" y="1440000"/>
            <a:ext cx="7200000" cy="4320000"/>
          </a:xfrm>
          <a:prstGeom prst="rect">
            <a:avLst/>
          </a:prstGeom>
          <a:ln>
            <a:solidFill>
              <a:schemeClr val="tx1"/>
            </a:solidFill>
          </a:ln>
        </p:spPr>
      </p:pic>
      <p:sp>
        <p:nvSpPr>
          <p:cNvPr id="3" name="TextBox 2">
            <a:extLst>
              <a:ext uri="{FF2B5EF4-FFF2-40B4-BE49-F238E27FC236}">
                <a16:creationId xmlns:a16="http://schemas.microsoft.com/office/drawing/2014/main" id="{1327641D-C02A-70D3-1FC7-4E69B700D5E8}"/>
              </a:ext>
            </a:extLst>
          </p:cNvPr>
          <p:cNvSpPr txBox="1"/>
          <p:nvPr/>
        </p:nvSpPr>
        <p:spPr>
          <a:xfrm>
            <a:off x="33474" y="23747"/>
            <a:ext cx="12158526" cy="707886"/>
          </a:xfrm>
          <a:prstGeom prst="rect">
            <a:avLst/>
          </a:prstGeom>
          <a:noFill/>
        </p:spPr>
        <p:txBody>
          <a:bodyPr wrap="square" rtlCol="0">
            <a:spAutoFit/>
          </a:bodyPr>
          <a:lstStyle/>
          <a:p>
            <a:r>
              <a:rPr lang="en-GB" sz="4000">
                <a:solidFill>
                  <a:srgbClr val="002060"/>
                </a:solidFill>
                <a:latin typeface="Arial" panose="020B0604020202020204" pitchFamily="34" charset="0"/>
                <a:cs typeface="Arial" panose="020B0604020202020204" pitchFamily="34" charset="0"/>
              </a:rPr>
              <a:t>Amend an ECT or mentor information</a:t>
            </a:r>
          </a:p>
        </p:txBody>
      </p:sp>
      <p:pic>
        <p:nvPicPr>
          <p:cNvPr id="7" name="Picture 6">
            <a:extLst>
              <a:ext uri="{FF2B5EF4-FFF2-40B4-BE49-F238E27FC236}">
                <a16:creationId xmlns:a16="http://schemas.microsoft.com/office/drawing/2014/main" id="{A4D4B9FE-87F3-0082-F883-A0E22FB738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4212" y="6056883"/>
            <a:ext cx="1192929" cy="706953"/>
          </a:xfrm>
          <a:prstGeom prst="rect">
            <a:avLst/>
          </a:prstGeom>
        </p:spPr>
      </p:pic>
    </p:spTree>
    <p:extLst>
      <p:ext uri="{BB962C8B-B14F-4D97-AF65-F5344CB8AC3E}">
        <p14:creationId xmlns:p14="http://schemas.microsoft.com/office/powerpoint/2010/main" val="170634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CDA1A-4930-287F-E153-0DE641A2102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2278809-CB91-4AB1-2E2A-505AFFAEA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4212" y="6056883"/>
            <a:ext cx="1192929" cy="706953"/>
          </a:xfrm>
          <a:prstGeom prst="rect">
            <a:avLst/>
          </a:prstGeom>
        </p:spPr>
      </p:pic>
      <p:sp>
        <p:nvSpPr>
          <p:cNvPr id="8" name="TextBox 7">
            <a:extLst>
              <a:ext uri="{FF2B5EF4-FFF2-40B4-BE49-F238E27FC236}">
                <a16:creationId xmlns:a16="http://schemas.microsoft.com/office/drawing/2014/main" id="{D71BE47B-0D60-4804-A0E4-3EDE6203259D}"/>
              </a:ext>
            </a:extLst>
          </p:cNvPr>
          <p:cNvSpPr txBox="1"/>
          <p:nvPr/>
        </p:nvSpPr>
        <p:spPr>
          <a:xfrm>
            <a:off x="33474" y="23747"/>
            <a:ext cx="12158526" cy="707886"/>
          </a:xfrm>
          <a:prstGeom prst="rect">
            <a:avLst/>
          </a:prstGeom>
          <a:noFill/>
        </p:spPr>
        <p:txBody>
          <a:bodyPr wrap="square" lIns="91440" tIns="45720" rIns="91440" bIns="45720" rtlCol="0" anchor="t">
            <a:spAutoFit/>
          </a:bodyPr>
          <a:lstStyle/>
          <a:p>
            <a:r>
              <a:rPr lang="en-GB" sz="4000">
                <a:solidFill>
                  <a:srgbClr val="002060"/>
                </a:solidFill>
                <a:latin typeface="Arial"/>
                <a:cs typeface="Arial"/>
              </a:rPr>
              <a:t>Changes to programme types for AY2025/26</a:t>
            </a:r>
          </a:p>
        </p:txBody>
      </p:sp>
      <p:pic>
        <p:nvPicPr>
          <p:cNvPr id="2" name="Picture 1" descr="Old Terminology&#10;">
            <a:extLst>
              <a:ext uri="{FF2B5EF4-FFF2-40B4-BE49-F238E27FC236}">
                <a16:creationId xmlns:a16="http://schemas.microsoft.com/office/drawing/2014/main" id="{A2704C8A-51BE-6429-7970-45A79ABC6EC9}"/>
              </a:ext>
            </a:extLst>
          </p:cNvPr>
          <p:cNvPicPr>
            <a:picLocks noChangeAspect="1"/>
          </p:cNvPicPr>
          <p:nvPr/>
        </p:nvPicPr>
        <p:blipFill>
          <a:blip r:embed="rId4"/>
          <a:srcRect t="5544" r="-169" b="270"/>
          <a:stretch/>
        </p:blipFill>
        <p:spPr>
          <a:xfrm>
            <a:off x="2360862" y="4171530"/>
            <a:ext cx="3110617" cy="2415692"/>
          </a:xfrm>
          <a:prstGeom prst="rect">
            <a:avLst/>
          </a:prstGeom>
        </p:spPr>
      </p:pic>
      <p:pic>
        <p:nvPicPr>
          <p:cNvPr id="3" name="Picture 2" descr="A white text with black text&#10;&#10;AI-generated content may be incorrect.">
            <a:extLst>
              <a:ext uri="{FF2B5EF4-FFF2-40B4-BE49-F238E27FC236}">
                <a16:creationId xmlns:a16="http://schemas.microsoft.com/office/drawing/2014/main" id="{1A6F2200-6F74-13FC-FE78-C661ACF8118B}"/>
              </a:ext>
            </a:extLst>
          </p:cNvPr>
          <p:cNvPicPr>
            <a:picLocks noChangeAspect="1"/>
          </p:cNvPicPr>
          <p:nvPr/>
        </p:nvPicPr>
        <p:blipFill>
          <a:blip r:embed="rId5"/>
          <a:stretch>
            <a:fillRect/>
          </a:stretch>
        </p:blipFill>
        <p:spPr>
          <a:xfrm>
            <a:off x="6096000" y="4171530"/>
            <a:ext cx="3117055" cy="1694739"/>
          </a:xfrm>
          <a:prstGeom prst="rect">
            <a:avLst/>
          </a:prstGeom>
        </p:spPr>
      </p:pic>
      <p:sp>
        <p:nvSpPr>
          <p:cNvPr id="4" name="TextBox 3">
            <a:extLst>
              <a:ext uri="{FF2B5EF4-FFF2-40B4-BE49-F238E27FC236}">
                <a16:creationId xmlns:a16="http://schemas.microsoft.com/office/drawing/2014/main" id="{213E3F24-5263-1062-78F4-CA93C0645AC0}"/>
              </a:ext>
            </a:extLst>
          </p:cNvPr>
          <p:cNvSpPr txBox="1"/>
          <p:nvPr/>
        </p:nvSpPr>
        <p:spPr>
          <a:xfrm>
            <a:off x="175909" y="823594"/>
            <a:ext cx="11765649" cy="32162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GB" sz="2000">
                <a:latin typeface="Arial"/>
                <a:ea typeface="Calibri"/>
                <a:cs typeface="Arial"/>
              </a:rPr>
              <a:t>As part of the changes for the </a:t>
            </a:r>
            <a:r>
              <a:rPr lang="en-GB" sz="2000">
                <a:latin typeface="Arial"/>
                <a:cs typeface="Arial"/>
              </a:rPr>
              <a:t>2025/26 academic year</a:t>
            </a:r>
            <a:r>
              <a:rPr lang="en-GB" sz="2000">
                <a:latin typeface="Arial"/>
                <a:ea typeface="Calibri"/>
                <a:cs typeface="Arial"/>
              </a:rPr>
              <a:t>, the DfE have simplified the programme types, and Induction Tutors will now be presented with two options rather than the previous three:</a:t>
            </a:r>
          </a:p>
          <a:p>
            <a:pPr marL="742950" lvl="1" indent="-285750">
              <a:spcBef>
                <a:spcPts val="600"/>
              </a:spcBef>
              <a:spcAft>
                <a:spcPts val="600"/>
              </a:spcAft>
              <a:buFont typeface="Arial"/>
              <a:buChar char="•"/>
            </a:pPr>
            <a:r>
              <a:rPr lang="en-GB" sz="2000">
                <a:latin typeface="Arial" panose="020B0604020202020204" pitchFamily="34" charset="0"/>
                <a:ea typeface="Calibri"/>
                <a:cs typeface="Arial" panose="020B0604020202020204" pitchFamily="34" charset="0"/>
              </a:rPr>
              <a:t>Provider-led </a:t>
            </a:r>
          </a:p>
          <a:p>
            <a:pPr marL="742950" lvl="1" indent="-285750">
              <a:spcBef>
                <a:spcPts val="600"/>
              </a:spcBef>
              <a:spcAft>
                <a:spcPts val="600"/>
              </a:spcAft>
              <a:buFont typeface="Arial"/>
              <a:buChar char="•"/>
            </a:pPr>
            <a:r>
              <a:rPr lang="en-GB" sz="2000">
                <a:latin typeface="Arial" panose="020B0604020202020204" pitchFamily="34" charset="0"/>
                <a:ea typeface="Calibri"/>
                <a:cs typeface="Arial" panose="020B0604020202020204" pitchFamily="34" charset="0"/>
              </a:rPr>
              <a:t>School-led </a:t>
            </a:r>
          </a:p>
          <a:p>
            <a:pPr>
              <a:spcBef>
                <a:spcPts val="600"/>
              </a:spcBef>
              <a:spcAft>
                <a:spcPts val="600"/>
              </a:spcAft>
            </a:pPr>
            <a:r>
              <a:rPr lang="en-GB" sz="2000">
                <a:latin typeface="Arial" panose="020B0604020202020204" pitchFamily="34" charset="0"/>
                <a:ea typeface="Calibri"/>
                <a:cs typeface="Arial" panose="020B0604020202020204" pitchFamily="34" charset="0"/>
              </a:rPr>
              <a:t>This change was made to simplify the journey and is more aligned with the mental model that schools have for ECTE training. </a:t>
            </a:r>
          </a:p>
          <a:p>
            <a:pPr>
              <a:spcBef>
                <a:spcPts val="600"/>
              </a:spcBef>
              <a:spcAft>
                <a:spcPts val="600"/>
              </a:spcAft>
            </a:pPr>
            <a:r>
              <a:rPr lang="en-GB" sz="2000">
                <a:latin typeface="Arial"/>
                <a:ea typeface="Calibri"/>
                <a:cs typeface="Arial"/>
              </a:rPr>
              <a:t>The changes are backward facing and have been applied across all the previous cohorts.</a:t>
            </a:r>
            <a:endParaRPr lang="en-GB" sz="2000">
              <a:latin typeface="Arial" panose="020B0604020202020204" pitchFamily="34" charset="0"/>
              <a:ea typeface="Calibri"/>
              <a:cs typeface="Arial" panose="020B0604020202020204" pitchFamily="34" charset="0"/>
            </a:endParaRPr>
          </a:p>
          <a:p>
            <a:pPr>
              <a:buFont typeface="Arial"/>
            </a:pPr>
            <a:endParaRPr lang="en-GB">
              <a:ea typeface="Calibri"/>
              <a:cs typeface="Calibri"/>
            </a:endParaRPr>
          </a:p>
        </p:txBody>
      </p:sp>
      <p:sp>
        <p:nvSpPr>
          <p:cNvPr id="5" name="TextBox 4">
            <a:extLst>
              <a:ext uri="{FF2B5EF4-FFF2-40B4-BE49-F238E27FC236}">
                <a16:creationId xmlns:a16="http://schemas.microsoft.com/office/drawing/2014/main" id="{1251E4FB-D0C9-B621-02F4-006699F4330F}"/>
              </a:ext>
            </a:extLst>
          </p:cNvPr>
          <p:cNvSpPr txBox="1"/>
          <p:nvPr/>
        </p:nvSpPr>
        <p:spPr>
          <a:xfrm>
            <a:off x="3219315" y="6580337"/>
            <a:ext cx="139371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b="1" i="1">
                <a:solidFill>
                  <a:srgbClr val="FF0000"/>
                </a:solidFill>
                <a:latin typeface="Arial" panose="020B0604020202020204" pitchFamily="34" charset="0"/>
                <a:ea typeface="Calibri"/>
                <a:cs typeface="Arial" panose="020B0604020202020204" pitchFamily="34" charset="0"/>
              </a:rPr>
              <a:t>Old Terminology </a:t>
            </a:r>
          </a:p>
        </p:txBody>
      </p:sp>
      <p:sp>
        <p:nvSpPr>
          <p:cNvPr id="6" name="TextBox 5">
            <a:extLst>
              <a:ext uri="{FF2B5EF4-FFF2-40B4-BE49-F238E27FC236}">
                <a16:creationId xmlns:a16="http://schemas.microsoft.com/office/drawing/2014/main" id="{79554632-97D9-4168-F0EE-47374B47A449}"/>
              </a:ext>
            </a:extLst>
          </p:cNvPr>
          <p:cNvSpPr txBox="1"/>
          <p:nvPr/>
        </p:nvSpPr>
        <p:spPr>
          <a:xfrm>
            <a:off x="6980515" y="5980413"/>
            <a:ext cx="134802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b="1" i="1">
                <a:solidFill>
                  <a:srgbClr val="FF0000"/>
                </a:solidFill>
                <a:ea typeface="Calibri"/>
                <a:cs typeface="Calibri"/>
              </a:rPr>
              <a:t>New </a:t>
            </a:r>
            <a:r>
              <a:rPr lang="en-GB" sz="1050" b="1" i="1">
                <a:solidFill>
                  <a:srgbClr val="FF0000"/>
                </a:solidFill>
                <a:latin typeface="Arial" panose="020B0604020202020204" pitchFamily="34" charset="0"/>
                <a:ea typeface="Calibri"/>
                <a:cs typeface="Arial" panose="020B0604020202020204" pitchFamily="34" charset="0"/>
              </a:rPr>
              <a:t>Terminology</a:t>
            </a:r>
            <a:r>
              <a:rPr lang="en-GB" sz="1050" b="1" i="1">
                <a:solidFill>
                  <a:srgbClr val="FF0000"/>
                </a:solidFill>
                <a:ea typeface="Calibri"/>
                <a:cs typeface="Calibri"/>
              </a:rPr>
              <a:t> </a:t>
            </a:r>
          </a:p>
        </p:txBody>
      </p:sp>
    </p:spTree>
    <p:extLst>
      <p:ext uri="{BB962C8B-B14F-4D97-AF65-F5344CB8AC3E}">
        <p14:creationId xmlns:p14="http://schemas.microsoft.com/office/powerpoint/2010/main" val="2143414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AB1ED-8C14-10A7-E76D-45E6383625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C919F6-A7D8-AB07-8199-D3553FE09F6C}"/>
              </a:ext>
            </a:extLst>
          </p:cNvPr>
          <p:cNvSpPr txBox="1"/>
          <p:nvPr/>
        </p:nvSpPr>
        <p:spPr>
          <a:xfrm>
            <a:off x="-1" y="0"/>
            <a:ext cx="3243943" cy="707886"/>
          </a:xfrm>
          <a:prstGeom prst="rect">
            <a:avLst/>
          </a:prstGeom>
          <a:noFill/>
        </p:spPr>
        <p:txBody>
          <a:bodyPr wrap="square" lIns="91440" tIns="45720" rIns="91440" bIns="45720" rtlCol="0" anchor="t">
            <a:spAutoFit/>
          </a:bodyPr>
          <a:lstStyle/>
          <a:p>
            <a:r>
              <a:rPr lang="en-GB" sz="4000">
                <a:solidFill>
                  <a:srgbClr val="002060"/>
                </a:solidFill>
                <a:latin typeface="Arial"/>
                <a:cs typeface="Arial"/>
              </a:rPr>
              <a:t>Next Steps</a:t>
            </a:r>
            <a:endParaRPr kumimoji="0" lang="en-GB" sz="4000" i="0" u="none" strike="noStrike" kern="1200" cap="none" spc="0" normalizeH="0" baseline="0" noProof="0">
              <a:ln>
                <a:noFill/>
              </a:ln>
              <a:solidFill>
                <a:srgbClr val="002060"/>
              </a:solidFill>
              <a:effectLst/>
              <a:uLnTx/>
              <a:uFillTx/>
              <a:latin typeface="Arial"/>
              <a:cs typeface="Arial"/>
            </a:endParaRPr>
          </a:p>
        </p:txBody>
      </p:sp>
      <p:sp>
        <p:nvSpPr>
          <p:cNvPr id="4" name="TextBox 3">
            <a:extLst>
              <a:ext uri="{FF2B5EF4-FFF2-40B4-BE49-F238E27FC236}">
                <a16:creationId xmlns:a16="http://schemas.microsoft.com/office/drawing/2014/main" id="{9CBE8051-FE52-D63A-92C6-723BAF8905E4}"/>
              </a:ext>
            </a:extLst>
          </p:cNvPr>
          <p:cNvSpPr txBox="1"/>
          <p:nvPr/>
        </p:nvSpPr>
        <p:spPr>
          <a:xfrm>
            <a:off x="157238" y="1015999"/>
            <a:ext cx="7849809"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2000" b="1" u="sng">
                <a:latin typeface="Arial" panose="020B0604020202020204" pitchFamily="34" charset="0"/>
                <a:ea typeface="Calibri"/>
                <a:cs typeface="Arial" panose="020B0604020202020204" pitchFamily="34" charset="0"/>
              </a:rPr>
              <a:t>w/c 16th June 2025 </a:t>
            </a:r>
          </a:p>
          <a:p>
            <a:r>
              <a:rPr lang="en-US" sz="2000">
                <a:latin typeface="Arial" panose="020B0604020202020204" pitchFamily="34" charset="0"/>
                <a:ea typeface="Calibri"/>
                <a:cs typeface="Arial" panose="020B0604020202020204" pitchFamily="34" charset="0"/>
              </a:rPr>
              <a:t>A selection of schools will be invited to set up their ECTE for the 2025/26 academic year and register ECTs and/or mentors as part of a 'soft launch’.</a:t>
            </a:r>
          </a:p>
          <a:p>
            <a:endParaRPr lang="en-US" sz="2000">
              <a:latin typeface="Arial" panose="020B0604020202020204" pitchFamily="34" charset="0"/>
              <a:ea typeface="Calibri"/>
              <a:cs typeface="Arial" panose="020B0604020202020204" pitchFamily="34" charset="0"/>
            </a:endParaRPr>
          </a:p>
          <a:p>
            <a:r>
              <a:rPr lang="en-US" sz="2000">
                <a:latin typeface="Arial" panose="020B0604020202020204" pitchFamily="34" charset="0"/>
                <a:ea typeface="Calibri"/>
                <a:cs typeface="Arial" panose="020B0604020202020204" pitchFamily="34" charset="0"/>
              </a:rPr>
              <a:t>We will focus these invites on schools that are going to be working with a new lead provider in the 2025/26 academic year, as these will not be able to self serve and ‘rollover’ their previous partnership.</a:t>
            </a:r>
          </a:p>
          <a:p>
            <a:endParaRPr lang="en-US" sz="2000">
              <a:latin typeface="Arial" panose="020B0604020202020204" pitchFamily="34" charset="0"/>
              <a:ea typeface="Calibri"/>
              <a:cs typeface="Arial" panose="020B0604020202020204" pitchFamily="34" charset="0"/>
            </a:endParaRPr>
          </a:p>
          <a:p>
            <a:pPr marL="742950" lvl="1" indent="-285750">
              <a:buFont typeface="Courier New"/>
              <a:buChar char="o"/>
            </a:pPr>
            <a:endParaRPr lang="en-US" sz="2000">
              <a:latin typeface="Arial" panose="020B0604020202020204" pitchFamily="34" charset="0"/>
              <a:ea typeface="Calibri"/>
              <a:cs typeface="Arial" panose="020B0604020202020204" pitchFamily="34" charset="0"/>
            </a:endParaRPr>
          </a:p>
          <a:p>
            <a:pPr>
              <a:spcAft>
                <a:spcPts val="1200"/>
              </a:spcAft>
            </a:pPr>
            <a:r>
              <a:rPr lang="en-US" sz="2000" b="1" u="sng">
                <a:latin typeface="Arial" panose="020B0604020202020204" pitchFamily="34" charset="0"/>
                <a:ea typeface="Calibri"/>
                <a:cs typeface="Arial" panose="020B0604020202020204" pitchFamily="34" charset="0"/>
              </a:rPr>
              <a:t>w/c 30th June 2025</a:t>
            </a:r>
          </a:p>
          <a:p>
            <a:r>
              <a:rPr lang="en-US" sz="2000">
                <a:latin typeface="Arial" panose="020B0604020202020204" pitchFamily="34" charset="0"/>
                <a:ea typeface="Calibri"/>
                <a:cs typeface="Arial" panose="020B0604020202020204" pitchFamily="34" charset="0"/>
              </a:rPr>
              <a:t>All schools will receive an invite to set up their ECTE for the 2025/26 academic year and register ECTs and/or mentors. </a:t>
            </a:r>
          </a:p>
          <a:p>
            <a:endParaRPr lang="en-US" sz="2000">
              <a:latin typeface="Arial" panose="020B0604020202020204" pitchFamily="34" charset="0"/>
              <a:ea typeface="Calibri"/>
              <a:cs typeface="Arial" panose="020B0604020202020204" pitchFamily="34" charset="0"/>
            </a:endParaRPr>
          </a:p>
        </p:txBody>
      </p:sp>
      <p:pic>
        <p:nvPicPr>
          <p:cNvPr id="2" name="Picture 1">
            <a:extLst>
              <a:ext uri="{FF2B5EF4-FFF2-40B4-BE49-F238E27FC236}">
                <a16:creationId xmlns:a16="http://schemas.microsoft.com/office/drawing/2014/main" id="{4CA95B59-5FC8-2666-6656-DA52C41C3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4212" y="6056883"/>
            <a:ext cx="1192929" cy="706953"/>
          </a:xfrm>
          <a:prstGeom prst="rect">
            <a:avLst/>
          </a:prstGeom>
        </p:spPr>
      </p:pic>
    </p:spTree>
    <p:extLst>
      <p:ext uri="{BB962C8B-B14F-4D97-AF65-F5344CB8AC3E}">
        <p14:creationId xmlns:p14="http://schemas.microsoft.com/office/powerpoint/2010/main" val="1773794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
            <a:extLst>
              <a:ext uri="{FF2B5EF4-FFF2-40B4-BE49-F238E27FC236}">
                <a16:creationId xmlns:a16="http://schemas.microsoft.com/office/drawing/2014/main" id="{4C4B6C10-B07A-02C5-FA7A-616A8EF50606}"/>
              </a:ext>
            </a:extLst>
          </p:cNvPr>
          <p:cNvSpPr txBox="1"/>
          <p:nvPr/>
        </p:nvSpPr>
        <p:spPr>
          <a:xfrm>
            <a:off x="4642" y="-4695"/>
            <a:ext cx="12187358" cy="7078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4000">
                <a:solidFill>
                  <a:srgbClr val="002060"/>
                </a:solidFill>
                <a:latin typeface="Arial"/>
                <a:cs typeface="Arial"/>
              </a:rPr>
              <a:t>Manage Training for Early Career Teachers Service</a:t>
            </a:r>
            <a:endParaRPr lang="en-GB" sz="4000" i="0" u="none" strike="noStrike" kern="1200" cap="none" spc="0" normalizeH="0" baseline="0" noProof="0">
              <a:ln>
                <a:noFill/>
              </a:ln>
              <a:solidFill>
                <a:srgbClr val="002060"/>
              </a:solidFill>
              <a:effectLst/>
              <a:uLnTx/>
              <a:uFillTx/>
              <a:latin typeface="Arial"/>
              <a:cs typeface="Arial"/>
            </a:endParaRPr>
          </a:p>
        </p:txBody>
      </p:sp>
      <p:grpSp>
        <p:nvGrpSpPr>
          <p:cNvPr id="25" name="Google Shape;266;p24">
            <a:extLst>
              <a:ext uri="{FF2B5EF4-FFF2-40B4-BE49-F238E27FC236}">
                <a16:creationId xmlns:a16="http://schemas.microsoft.com/office/drawing/2014/main" id="{D8E41DA4-D2DF-5F6C-A9BB-2E6CAC8B647E}"/>
              </a:ext>
            </a:extLst>
          </p:cNvPr>
          <p:cNvGrpSpPr/>
          <p:nvPr/>
        </p:nvGrpSpPr>
        <p:grpSpPr>
          <a:xfrm>
            <a:off x="8269899" y="2367836"/>
            <a:ext cx="4477292" cy="1789183"/>
            <a:chOff x="7871178" y="2376697"/>
            <a:chExt cx="3357969" cy="1341888"/>
          </a:xfrm>
        </p:grpSpPr>
        <p:sp>
          <p:nvSpPr>
            <p:cNvPr id="48" name="Google Shape;267;p24">
              <a:extLst>
                <a:ext uri="{FF2B5EF4-FFF2-40B4-BE49-F238E27FC236}">
                  <a16:creationId xmlns:a16="http://schemas.microsoft.com/office/drawing/2014/main" id="{DDD82032-F3A3-1A42-464C-2F8492BFCE1F}"/>
                </a:ext>
              </a:extLst>
            </p:cNvPr>
            <p:cNvSpPr/>
            <p:nvPr/>
          </p:nvSpPr>
          <p:spPr>
            <a:xfrm rot="2700000">
              <a:off x="9121272" y="1190371"/>
              <a:ext cx="489601" cy="2989789"/>
            </a:xfrm>
            <a:prstGeom prst="roundRect">
              <a:avLst>
                <a:gd name="adj" fmla="val 50000"/>
              </a:avLst>
            </a:prstGeom>
            <a:solidFill>
              <a:schemeClr val="accent1">
                <a:lumMod val="50000"/>
              </a:schemeClr>
            </a:solid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2400"/>
            </a:p>
          </p:txBody>
        </p:sp>
        <p:sp>
          <p:nvSpPr>
            <p:cNvPr id="49" name="Google Shape;268;p24">
              <a:extLst>
                <a:ext uri="{FF2B5EF4-FFF2-40B4-BE49-F238E27FC236}">
                  <a16:creationId xmlns:a16="http://schemas.microsoft.com/office/drawing/2014/main" id="{D9489B83-09BA-B96A-72A8-F92420F44351}"/>
                </a:ext>
              </a:extLst>
            </p:cNvPr>
            <p:cNvSpPr/>
            <p:nvPr/>
          </p:nvSpPr>
          <p:spPr>
            <a:xfrm>
              <a:off x="8325368" y="3392485"/>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b="1">
                  <a:solidFill>
                    <a:srgbClr val="249C90"/>
                  </a:solidFill>
                  <a:latin typeface="Roboto"/>
                  <a:ea typeface="Roboto"/>
                  <a:cs typeface="Roboto"/>
                  <a:sym typeface="Roboto"/>
                </a:rPr>
                <a:t>5</a:t>
              </a:r>
              <a:endParaRPr sz="1200" b="1">
                <a:solidFill>
                  <a:srgbClr val="249C90"/>
                </a:solidFill>
                <a:latin typeface="Roboto"/>
                <a:ea typeface="Roboto"/>
                <a:cs typeface="Roboto"/>
                <a:sym typeface="Roboto"/>
              </a:endParaRPr>
            </a:p>
          </p:txBody>
        </p:sp>
        <p:sp>
          <p:nvSpPr>
            <p:cNvPr id="50" name="Google Shape;269;p24">
              <a:extLst>
                <a:ext uri="{FF2B5EF4-FFF2-40B4-BE49-F238E27FC236}">
                  <a16:creationId xmlns:a16="http://schemas.microsoft.com/office/drawing/2014/main" id="{C69E2F15-403A-3875-B31D-EC6721D76426}"/>
                </a:ext>
              </a:extLst>
            </p:cNvPr>
            <p:cNvSpPr txBox="1"/>
            <p:nvPr/>
          </p:nvSpPr>
          <p:spPr>
            <a:xfrm rot="18900000">
              <a:off x="8233403" y="2376697"/>
              <a:ext cx="2540705" cy="342805"/>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4999"/>
                </a:lnSpc>
              </a:pPr>
              <a:r>
                <a:rPr lang="en-GB" sz="1600" b="1">
                  <a:solidFill>
                    <a:schemeClr val="lt1"/>
                  </a:solidFill>
                  <a:latin typeface="Roboto"/>
                  <a:ea typeface="Roboto"/>
                  <a:cs typeface="Roboto"/>
                  <a:sym typeface="Roboto"/>
                </a:rPr>
                <a:t>Information available to Providers</a:t>
              </a:r>
              <a:endParaRPr lang="en-US">
                <a:solidFill>
                  <a:schemeClr val="lt1"/>
                </a:solidFill>
              </a:endParaRPr>
            </a:p>
          </p:txBody>
        </p:sp>
        <p:sp>
          <p:nvSpPr>
            <p:cNvPr id="51" name="Google Shape;270;p24">
              <a:extLst>
                <a:ext uri="{FF2B5EF4-FFF2-40B4-BE49-F238E27FC236}">
                  <a16:creationId xmlns:a16="http://schemas.microsoft.com/office/drawing/2014/main" id="{1FC00E02-C99A-5915-A833-ED80D62490FB}"/>
                </a:ext>
              </a:extLst>
            </p:cNvPr>
            <p:cNvSpPr txBox="1"/>
            <p:nvPr/>
          </p:nvSpPr>
          <p:spPr>
            <a:xfrm rot="18900000">
              <a:off x="8235563" y="2766772"/>
              <a:ext cx="2993584" cy="442507"/>
            </a:xfrm>
            <a:prstGeom prst="rect">
              <a:avLst/>
            </a:prstGeom>
            <a:noFill/>
            <a:ln>
              <a:noFill/>
            </a:ln>
          </p:spPr>
          <p:txBody>
            <a:bodyPr spcFirstLastPara="1" wrap="square" lIns="121900" tIns="121900" rIns="121900" bIns="1219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2133"/>
                </a:spcAft>
              </a:pPr>
              <a:r>
                <a:rPr lang="en-GB" sz="1050">
                  <a:latin typeface="Roboto"/>
                  <a:ea typeface="Roboto"/>
                  <a:cs typeface="Roboto"/>
                  <a:sym typeface="Roboto"/>
                </a:rPr>
                <a:t>Information is made available to lead providers via the API. Lead providers are responsible for passing information on to their delivery partners and setting up access to training.</a:t>
              </a:r>
              <a:endParaRPr lang="en-US"/>
            </a:p>
          </p:txBody>
        </p:sp>
      </p:grpSp>
      <p:grpSp>
        <p:nvGrpSpPr>
          <p:cNvPr id="27" name="Google Shape;271;p24">
            <a:extLst>
              <a:ext uri="{FF2B5EF4-FFF2-40B4-BE49-F238E27FC236}">
                <a16:creationId xmlns:a16="http://schemas.microsoft.com/office/drawing/2014/main" id="{2293735F-3848-D9FD-4D33-CF42CEBF1053}"/>
              </a:ext>
            </a:extLst>
          </p:cNvPr>
          <p:cNvGrpSpPr/>
          <p:nvPr/>
        </p:nvGrpSpPr>
        <p:grpSpPr>
          <a:xfrm>
            <a:off x="5915821" y="2460797"/>
            <a:ext cx="4536503" cy="1705083"/>
            <a:chOff x="5880378" y="2460797"/>
            <a:chExt cx="3402377" cy="1278813"/>
          </a:xfrm>
        </p:grpSpPr>
        <p:sp>
          <p:nvSpPr>
            <p:cNvPr id="44" name="Google Shape;272;p24">
              <a:extLst>
                <a:ext uri="{FF2B5EF4-FFF2-40B4-BE49-F238E27FC236}">
                  <a16:creationId xmlns:a16="http://schemas.microsoft.com/office/drawing/2014/main" id="{2811C400-035C-66D8-2A55-752D1F2210D8}"/>
                </a:ext>
              </a:extLst>
            </p:cNvPr>
            <p:cNvSpPr/>
            <p:nvPr/>
          </p:nvSpPr>
          <p:spPr>
            <a:xfrm rot="2700000">
              <a:off x="7130472" y="1211396"/>
              <a:ext cx="489601" cy="2989789"/>
            </a:xfrm>
            <a:prstGeom prst="roundRect">
              <a:avLst>
                <a:gd name="adj" fmla="val 50000"/>
              </a:avLst>
            </a:prstGeom>
            <a:solidFill>
              <a:schemeClr val="accent1">
                <a:lumMod val="50000"/>
              </a:schemeClr>
            </a:solid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2400"/>
            </a:p>
          </p:txBody>
        </p:sp>
        <p:sp>
          <p:nvSpPr>
            <p:cNvPr id="45" name="Google Shape;273;p24">
              <a:extLst>
                <a:ext uri="{FF2B5EF4-FFF2-40B4-BE49-F238E27FC236}">
                  <a16:creationId xmlns:a16="http://schemas.microsoft.com/office/drawing/2014/main" id="{42EE8726-1AC6-9120-0FA4-54ED889FEE34}"/>
                </a:ext>
              </a:extLst>
            </p:cNvPr>
            <p:cNvSpPr/>
            <p:nvPr/>
          </p:nvSpPr>
          <p:spPr>
            <a:xfrm>
              <a:off x="6334568" y="3413510"/>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b="1">
                  <a:solidFill>
                    <a:srgbClr val="1F887E"/>
                  </a:solidFill>
                  <a:latin typeface="Roboto"/>
                  <a:ea typeface="Roboto"/>
                  <a:cs typeface="Roboto"/>
                  <a:sym typeface="Roboto"/>
                </a:rPr>
                <a:t>4</a:t>
              </a:r>
              <a:endParaRPr sz="1200" b="1">
                <a:solidFill>
                  <a:srgbClr val="1F887E"/>
                </a:solidFill>
                <a:latin typeface="Roboto"/>
                <a:ea typeface="Roboto"/>
                <a:cs typeface="Roboto"/>
                <a:sym typeface="Roboto"/>
              </a:endParaRPr>
            </a:p>
          </p:txBody>
        </p:sp>
        <p:sp>
          <p:nvSpPr>
            <p:cNvPr id="46" name="Google Shape;274;p24">
              <a:extLst>
                <a:ext uri="{FF2B5EF4-FFF2-40B4-BE49-F238E27FC236}">
                  <a16:creationId xmlns:a16="http://schemas.microsoft.com/office/drawing/2014/main" id="{FE6FC898-710F-E369-D13E-B2754F02E512}"/>
                </a:ext>
              </a:extLst>
            </p:cNvPr>
            <p:cNvSpPr txBox="1"/>
            <p:nvPr/>
          </p:nvSpPr>
          <p:spPr>
            <a:xfrm rot="-2700000">
              <a:off x="6280129" y="2460797"/>
              <a:ext cx="2362302" cy="342805"/>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GB" sz="1600" b="1">
                  <a:solidFill>
                    <a:schemeClr val="lt1"/>
                  </a:solidFill>
                  <a:latin typeface="Roboto"/>
                  <a:ea typeface="Roboto"/>
                  <a:cs typeface="Roboto"/>
                  <a:sym typeface="Roboto"/>
                </a:rPr>
                <a:t>Induction tutor registers ECTs and mentors</a:t>
              </a:r>
              <a:endParaRPr sz="1467" b="1">
                <a:solidFill>
                  <a:schemeClr val="lt1"/>
                </a:solidFill>
                <a:latin typeface="Roboto"/>
                <a:ea typeface="Roboto"/>
                <a:cs typeface="Roboto"/>
                <a:sym typeface="Roboto"/>
              </a:endParaRPr>
            </a:p>
          </p:txBody>
        </p:sp>
        <p:sp>
          <p:nvSpPr>
            <p:cNvPr id="47" name="Google Shape;275;p24">
              <a:extLst>
                <a:ext uri="{FF2B5EF4-FFF2-40B4-BE49-F238E27FC236}">
                  <a16:creationId xmlns:a16="http://schemas.microsoft.com/office/drawing/2014/main" id="{C26EB61B-E765-2206-0993-BE90968FC9D3}"/>
                </a:ext>
              </a:extLst>
            </p:cNvPr>
            <p:cNvSpPr txBox="1"/>
            <p:nvPr/>
          </p:nvSpPr>
          <p:spPr>
            <a:xfrm rot="18900000">
              <a:off x="6242654" y="2766649"/>
              <a:ext cx="3040101" cy="442507"/>
            </a:xfrm>
            <a:prstGeom prst="rect">
              <a:avLst/>
            </a:prstGeom>
            <a:noFill/>
            <a:ln>
              <a:noFill/>
            </a:ln>
          </p:spPr>
          <p:txBody>
            <a:bodyPr spcFirstLastPara="1" wrap="square" lIns="121900" tIns="121900" rIns="121900" bIns="1219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2133"/>
                </a:spcAft>
              </a:pPr>
              <a:r>
                <a:rPr lang="en-GB" sz="1050">
                  <a:latin typeface="Roboto"/>
                  <a:ea typeface="Roboto"/>
                  <a:cs typeface="Roboto"/>
                </a:rPr>
                <a:t>ECTs and mentors can be registered to the service. The service locates their central DfE record and assesses eligibility for training and funding. The service will automatically recognise the cohort and whether the participant is transferring or not.</a:t>
              </a:r>
            </a:p>
          </p:txBody>
        </p:sp>
      </p:grpSp>
      <p:grpSp>
        <p:nvGrpSpPr>
          <p:cNvPr id="28" name="Google Shape;276;p24">
            <a:extLst>
              <a:ext uri="{FF2B5EF4-FFF2-40B4-BE49-F238E27FC236}">
                <a16:creationId xmlns:a16="http://schemas.microsoft.com/office/drawing/2014/main" id="{4358C6DF-E644-B8DF-17D0-607F419A6C8C}"/>
              </a:ext>
            </a:extLst>
          </p:cNvPr>
          <p:cNvGrpSpPr/>
          <p:nvPr/>
        </p:nvGrpSpPr>
        <p:grpSpPr>
          <a:xfrm>
            <a:off x="3740861" y="2403509"/>
            <a:ext cx="4506249" cy="1762371"/>
            <a:chOff x="3891489" y="2403509"/>
            <a:chExt cx="3379687" cy="1321779"/>
          </a:xfrm>
        </p:grpSpPr>
        <p:sp>
          <p:nvSpPr>
            <p:cNvPr id="40" name="Google Shape;277;p24">
              <a:extLst>
                <a:ext uri="{FF2B5EF4-FFF2-40B4-BE49-F238E27FC236}">
                  <a16:creationId xmlns:a16="http://schemas.microsoft.com/office/drawing/2014/main" id="{F59CF802-5772-CF09-295F-638F009EDD58}"/>
                </a:ext>
              </a:extLst>
            </p:cNvPr>
            <p:cNvSpPr/>
            <p:nvPr/>
          </p:nvSpPr>
          <p:spPr>
            <a:xfrm rot="2700000">
              <a:off x="5141583" y="1197074"/>
              <a:ext cx="489601" cy="2989789"/>
            </a:xfrm>
            <a:prstGeom prst="roundRect">
              <a:avLst>
                <a:gd name="adj" fmla="val 50000"/>
              </a:avLst>
            </a:prstGeom>
            <a:solidFill>
              <a:schemeClr val="accent1">
                <a:lumMod val="50000"/>
              </a:schemeClr>
            </a:solid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2400"/>
            </a:p>
          </p:txBody>
        </p:sp>
        <p:sp>
          <p:nvSpPr>
            <p:cNvPr id="41" name="Google Shape;278;p24">
              <a:extLst>
                <a:ext uri="{FF2B5EF4-FFF2-40B4-BE49-F238E27FC236}">
                  <a16:creationId xmlns:a16="http://schemas.microsoft.com/office/drawing/2014/main" id="{1C132C63-19C4-58EF-2EDF-DE0FFF5F1AD0}"/>
                </a:ext>
              </a:extLst>
            </p:cNvPr>
            <p:cNvSpPr/>
            <p:nvPr/>
          </p:nvSpPr>
          <p:spPr>
            <a:xfrm>
              <a:off x="4345680" y="3399188"/>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b="1">
                  <a:solidFill>
                    <a:srgbClr val="1D7E74"/>
                  </a:solidFill>
                  <a:latin typeface="Roboto"/>
                  <a:ea typeface="Roboto"/>
                  <a:cs typeface="Roboto"/>
                  <a:sym typeface="Roboto"/>
                </a:rPr>
                <a:t>3</a:t>
              </a:r>
              <a:endParaRPr sz="1200" b="1">
                <a:solidFill>
                  <a:srgbClr val="1D7E74"/>
                </a:solidFill>
                <a:latin typeface="Roboto"/>
                <a:ea typeface="Roboto"/>
                <a:cs typeface="Roboto"/>
                <a:sym typeface="Roboto"/>
              </a:endParaRPr>
            </a:p>
          </p:txBody>
        </p:sp>
        <p:sp>
          <p:nvSpPr>
            <p:cNvPr id="42" name="Google Shape;279;p24">
              <a:extLst>
                <a:ext uri="{FF2B5EF4-FFF2-40B4-BE49-F238E27FC236}">
                  <a16:creationId xmlns:a16="http://schemas.microsoft.com/office/drawing/2014/main" id="{4ABAFD1B-FA9B-9FD7-1C97-ECDBED578020}"/>
                </a:ext>
              </a:extLst>
            </p:cNvPr>
            <p:cNvSpPr txBox="1"/>
            <p:nvPr/>
          </p:nvSpPr>
          <p:spPr>
            <a:xfrm rot="18900000">
              <a:off x="4273410" y="2403509"/>
              <a:ext cx="2483828" cy="342805"/>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GB" sz="1600" b="1">
                  <a:solidFill>
                    <a:schemeClr val="lt1"/>
                  </a:solidFill>
                  <a:latin typeface="Roboto"/>
                  <a:ea typeface="Roboto"/>
                  <a:cs typeface="Roboto"/>
                  <a:sym typeface="Roboto"/>
                </a:rPr>
                <a:t>Providers confirm school’s delivery partner</a:t>
              </a:r>
              <a:endParaRPr lang="en-US" sz="1450" b="1">
                <a:solidFill>
                  <a:schemeClr val="lt1"/>
                </a:solidFill>
                <a:latin typeface="Roboto"/>
                <a:ea typeface="Roboto"/>
                <a:cs typeface="Roboto"/>
              </a:endParaRPr>
            </a:p>
          </p:txBody>
        </p:sp>
        <p:sp>
          <p:nvSpPr>
            <p:cNvPr id="43" name="Google Shape;280;p24">
              <a:extLst>
                <a:ext uri="{FF2B5EF4-FFF2-40B4-BE49-F238E27FC236}">
                  <a16:creationId xmlns:a16="http://schemas.microsoft.com/office/drawing/2014/main" id="{C763C518-6BBF-FA9C-8155-927C96E1B030}"/>
                </a:ext>
              </a:extLst>
            </p:cNvPr>
            <p:cNvSpPr txBox="1"/>
            <p:nvPr/>
          </p:nvSpPr>
          <p:spPr>
            <a:xfrm rot="18900000">
              <a:off x="4204493" y="2761726"/>
              <a:ext cx="3066683" cy="442507"/>
            </a:xfrm>
            <a:prstGeom prst="rect">
              <a:avLst/>
            </a:prstGeom>
            <a:noFill/>
            <a:ln>
              <a:noFill/>
            </a:ln>
          </p:spPr>
          <p:txBody>
            <a:bodyPr spcFirstLastPara="1" wrap="square" lIns="121900" tIns="121900" rIns="121900" bIns="1219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2133"/>
                </a:spcAft>
              </a:pPr>
              <a:r>
                <a:rPr lang="en-GB" sz="1050">
                  <a:latin typeface="Roboto"/>
                  <a:ea typeface="Roboto"/>
                  <a:cs typeface="Roboto"/>
                  <a:sym typeface="Roboto"/>
                </a:rPr>
                <a:t>If a partnership has not been carried over from the previous year by the school, the Provider must report the partnership with the school. Schools receive an email notification of the partnership and can reject a partnership if they don’t recognise it.</a:t>
              </a:r>
              <a:endParaRPr sz="1050" b="1">
                <a:latin typeface="Roboto"/>
                <a:ea typeface="Roboto"/>
                <a:cs typeface="Roboto"/>
                <a:sym typeface="Roboto"/>
              </a:endParaRPr>
            </a:p>
          </p:txBody>
        </p:sp>
      </p:grpSp>
      <p:grpSp>
        <p:nvGrpSpPr>
          <p:cNvPr id="29" name="Google Shape;281;p24">
            <a:extLst>
              <a:ext uri="{FF2B5EF4-FFF2-40B4-BE49-F238E27FC236}">
                <a16:creationId xmlns:a16="http://schemas.microsoft.com/office/drawing/2014/main" id="{8530BEF4-7600-CF9A-1505-B553FA2E110B}"/>
              </a:ext>
            </a:extLst>
          </p:cNvPr>
          <p:cNvGrpSpPr/>
          <p:nvPr/>
        </p:nvGrpSpPr>
        <p:grpSpPr>
          <a:xfrm>
            <a:off x="1679143" y="2454199"/>
            <a:ext cx="4595929" cy="1711684"/>
            <a:chOff x="1900655" y="2454199"/>
            <a:chExt cx="3446947" cy="1283763"/>
          </a:xfrm>
        </p:grpSpPr>
        <p:grpSp>
          <p:nvGrpSpPr>
            <p:cNvPr id="35" name="Google Shape;282;p24">
              <a:extLst>
                <a:ext uri="{FF2B5EF4-FFF2-40B4-BE49-F238E27FC236}">
                  <a16:creationId xmlns:a16="http://schemas.microsoft.com/office/drawing/2014/main" id="{7F00AA26-C741-01DC-1822-D00FED4C2D90}"/>
                </a:ext>
              </a:extLst>
            </p:cNvPr>
            <p:cNvGrpSpPr/>
            <p:nvPr/>
          </p:nvGrpSpPr>
          <p:grpSpPr>
            <a:xfrm>
              <a:off x="1900655" y="2454199"/>
              <a:ext cx="3446947" cy="748611"/>
              <a:chOff x="1900655" y="2454199"/>
              <a:chExt cx="3446947" cy="748611"/>
            </a:xfrm>
          </p:grpSpPr>
          <p:sp>
            <p:nvSpPr>
              <p:cNvPr id="37" name="Google Shape;283;p24">
                <a:extLst>
                  <a:ext uri="{FF2B5EF4-FFF2-40B4-BE49-F238E27FC236}">
                    <a16:creationId xmlns:a16="http://schemas.microsoft.com/office/drawing/2014/main" id="{1925E25D-B3F1-3EE4-411D-AE713EB36358}"/>
                  </a:ext>
                </a:extLst>
              </p:cNvPr>
              <p:cNvSpPr/>
              <p:nvPr/>
            </p:nvSpPr>
            <p:spPr>
              <a:xfrm rot="2700000">
                <a:off x="3150749" y="1209748"/>
                <a:ext cx="489601" cy="2989789"/>
              </a:xfrm>
              <a:prstGeom prst="roundRect">
                <a:avLst>
                  <a:gd name="adj" fmla="val 50000"/>
                </a:avLst>
              </a:prstGeom>
              <a:solidFill>
                <a:schemeClr val="accent1">
                  <a:lumMod val="50000"/>
                </a:schemeClr>
              </a:solid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2400"/>
              </a:p>
            </p:txBody>
          </p:sp>
          <p:sp>
            <p:nvSpPr>
              <p:cNvPr id="38" name="Google Shape;284;p24">
                <a:extLst>
                  <a:ext uri="{FF2B5EF4-FFF2-40B4-BE49-F238E27FC236}">
                    <a16:creationId xmlns:a16="http://schemas.microsoft.com/office/drawing/2014/main" id="{2418824F-6445-6C88-61EB-5AB402AE1203}"/>
                  </a:ext>
                </a:extLst>
              </p:cNvPr>
              <p:cNvSpPr txBox="1"/>
              <p:nvPr/>
            </p:nvSpPr>
            <p:spPr>
              <a:xfrm rot="-2700000">
                <a:off x="2288323" y="2454199"/>
                <a:ext cx="2376303" cy="342805"/>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GB" sz="1600" b="1">
                    <a:solidFill>
                      <a:schemeClr val="lt1"/>
                    </a:solidFill>
                    <a:latin typeface="Roboto"/>
                    <a:ea typeface="Roboto"/>
                    <a:cs typeface="Roboto"/>
                    <a:sym typeface="Roboto"/>
                  </a:rPr>
                  <a:t>Induction tutor selects the school’s delivery route for 2025</a:t>
                </a:r>
                <a:endParaRPr sz="1467" b="1">
                  <a:solidFill>
                    <a:schemeClr val="lt1"/>
                  </a:solidFill>
                  <a:latin typeface="Roboto"/>
                  <a:ea typeface="Roboto"/>
                  <a:cs typeface="Roboto"/>
                  <a:sym typeface="Roboto"/>
                </a:endParaRPr>
              </a:p>
            </p:txBody>
          </p:sp>
          <p:sp>
            <p:nvSpPr>
              <p:cNvPr id="39" name="Google Shape;285;p24">
                <a:extLst>
                  <a:ext uri="{FF2B5EF4-FFF2-40B4-BE49-F238E27FC236}">
                    <a16:creationId xmlns:a16="http://schemas.microsoft.com/office/drawing/2014/main" id="{A4B8DB0E-A57C-CFA3-6090-5A407031196B}"/>
                  </a:ext>
                </a:extLst>
              </p:cNvPr>
              <p:cNvSpPr txBox="1"/>
              <p:nvPr/>
            </p:nvSpPr>
            <p:spPr>
              <a:xfrm rot="18900000">
                <a:off x="2227758" y="2760303"/>
                <a:ext cx="3119844" cy="442507"/>
              </a:xfrm>
              <a:prstGeom prst="rect">
                <a:avLst/>
              </a:prstGeom>
              <a:noFill/>
              <a:ln>
                <a:noFill/>
              </a:ln>
            </p:spPr>
            <p:txBody>
              <a:bodyPr spcFirstLastPara="1" wrap="square" lIns="121900" tIns="121900" rIns="121900" bIns="1219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2133"/>
                  </a:spcAft>
                </a:pPr>
                <a:r>
                  <a:rPr lang="en-GB" sz="1050">
                    <a:solidFill>
                      <a:schemeClr val="dk1"/>
                    </a:solidFill>
                    <a:latin typeface="Roboto"/>
                    <a:ea typeface="Roboto"/>
                    <a:cs typeface="Roboto"/>
                    <a:sym typeface="Roboto"/>
                  </a:rPr>
                  <a:t>Choose between the 2 delivery routes or lets DfE know they do not expect to receive ECTs next year. If their provider relationship can be carried over from last year, this option is presented.</a:t>
                </a:r>
                <a:endParaRPr sz="1050">
                  <a:solidFill>
                    <a:schemeClr val="dk1"/>
                  </a:solidFill>
                  <a:latin typeface="Roboto"/>
                  <a:ea typeface="Roboto"/>
                  <a:cs typeface="Roboto"/>
                  <a:sym typeface="Roboto"/>
                </a:endParaRPr>
              </a:p>
            </p:txBody>
          </p:sp>
        </p:grpSp>
        <p:sp>
          <p:nvSpPr>
            <p:cNvPr id="36" name="Google Shape;286;p24">
              <a:extLst>
                <a:ext uri="{FF2B5EF4-FFF2-40B4-BE49-F238E27FC236}">
                  <a16:creationId xmlns:a16="http://schemas.microsoft.com/office/drawing/2014/main" id="{7FEEC3B4-642C-F964-43A9-41BBB20810EE}"/>
                </a:ext>
              </a:extLst>
            </p:cNvPr>
            <p:cNvSpPr/>
            <p:nvPr/>
          </p:nvSpPr>
          <p:spPr>
            <a:xfrm>
              <a:off x="2354846" y="3411862"/>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b="1">
                  <a:solidFill>
                    <a:srgbClr val="1B786E"/>
                  </a:solidFill>
                  <a:latin typeface="Roboto"/>
                  <a:ea typeface="Roboto"/>
                  <a:cs typeface="Roboto"/>
                  <a:sym typeface="Roboto"/>
                </a:rPr>
                <a:t>2</a:t>
              </a:r>
              <a:endParaRPr sz="1200" b="1">
                <a:solidFill>
                  <a:srgbClr val="1B786E"/>
                </a:solidFill>
                <a:latin typeface="Roboto"/>
                <a:ea typeface="Roboto"/>
                <a:cs typeface="Roboto"/>
                <a:sym typeface="Roboto"/>
              </a:endParaRPr>
            </a:p>
          </p:txBody>
        </p:sp>
      </p:grpSp>
      <p:grpSp>
        <p:nvGrpSpPr>
          <p:cNvPr id="30" name="Google Shape;287;p24">
            <a:extLst>
              <a:ext uri="{FF2B5EF4-FFF2-40B4-BE49-F238E27FC236}">
                <a16:creationId xmlns:a16="http://schemas.microsoft.com/office/drawing/2014/main" id="{F02037A2-E917-E4F2-6228-C2C8133574D0}"/>
              </a:ext>
            </a:extLst>
          </p:cNvPr>
          <p:cNvGrpSpPr/>
          <p:nvPr/>
        </p:nvGrpSpPr>
        <p:grpSpPr>
          <a:xfrm>
            <a:off x="-327466" y="2457797"/>
            <a:ext cx="4542988" cy="1708083"/>
            <a:chOff x="-88233" y="2457797"/>
            <a:chExt cx="3407241" cy="1281063"/>
          </a:xfrm>
        </p:grpSpPr>
        <p:sp>
          <p:nvSpPr>
            <p:cNvPr id="31" name="Google Shape;288;p24">
              <a:extLst>
                <a:ext uri="{FF2B5EF4-FFF2-40B4-BE49-F238E27FC236}">
                  <a16:creationId xmlns:a16="http://schemas.microsoft.com/office/drawing/2014/main" id="{1E54AB01-36DB-A78B-72CA-9245B45BA82C}"/>
                </a:ext>
              </a:extLst>
            </p:cNvPr>
            <p:cNvSpPr/>
            <p:nvPr/>
          </p:nvSpPr>
          <p:spPr>
            <a:xfrm rot="2700000">
              <a:off x="1161861" y="1210646"/>
              <a:ext cx="489601" cy="2989789"/>
            </a:xfrm>
            <a:prstGeom prst="roundRect">
              <a:avLst>
                <a:gd name="adj" fmla="val 50000"/>
              </a:avLst>
            </a:prstGeom>
            <a:solidFill>
              <a:schemeClr val="accent1">
                <a:lumMod val="50000"/>
              </a:schemeClr>
            </a:solid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2400"/>
            </a:p>
          </p:txBody>
        </p:sp>
        <p:sp>
          <p:nvSpPr>
            <p:cNvPr id="32" name="Google Shape;289;p24">
              <a:extLst>
                <a:ext uri="{FF2B5EF4-FFF2-40B4-BE49-F238E27FC236}">
                  <a16:creationId xmlns:a16="http://schemas.microsoft.com/office/drawing/2014/main" id="{0518C62C-55D6-5AFB-ECCA-A64F3D56A8FA}"/>
                </a:ext>
              </a:extLst>
            </p:cNvPr>
            <p:cNvSpPr/>
            <p:nvPr/>
          </p:nvSpPr>
          <p:spPr>
            <a:xfrm>
              <a:off x="364507" y="3412760"/>
              <a:ext cx="326100" cy="326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b="1">
                  <a:solidFill>
                    <a:srgbClr val="155B54"/>
                  </a:solidFill>
                  <a:latin typeface="Roboto"/>
                  <a:ea typeface="Roboto"/>
                  <a:cs typeface="Roboto"/>
                  <a:sym typeface="Roboto"/>
                </a:rPr>
                <a:t>1</a:t>
              </a:r>
              <a:endParaRPr sz="1200" b="1">
                <a:solidFill>
                  <a:srgbClr val="155B54"/>
                </a:solidFill>
                <a:latin typeface="Roboto"/>
                <a:ea typeface="Roboto"/>
                <a:cs typeface="Roboto"/>
                <a:sym typeface="Roboto"/>
              </a:endParaRPr>
            </a:p>
          </p:txBody>
        </p:sp>
        <p:sp>
          <p:nvSpPr>
            <p:cNvPr id="33" name="Google Shape;290;p24">
              <a:extLst>
                <a:ext uri="{FF2B5EF4-FFF2-40B4-BE49-F238E27FC236}">
                  <a16:creationId xmlns:a16="http://schemas.microsoft.com/office/drawing/2014/main" id="{52544EB8-D997-C28E-33E7-8862F4696C36}"/>
                </a:ext>
              </a:extLst>
            </p:cNvPr>
            <p:cNvSpPr txBox="1"/>
            <p:nvPr/>
          </p:nvSpPr>
          <p:spPr>
            <a:xfrm rot="-2700000">
              <a:off x="305869" y="2457797"/>
              <a:ext cx="2368666" cy="342805"/>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15000"/>
                </a:lnSpc>
              </a:pPr>
              <a:r>
                <a:rPr lang="en-GB" sz="1600" b="1">
                  <a:solidFill>
                    <a:schemeClr val="lt1"/>
                  </a:solidFill>
                  <a:latin typeface="Roboto"/>
                  <a:ea typeface="Roboto"/>
                  <a:cs typeface="Roboto"/>
                  <a:sym typeface="Roboto"/>
                </a:rPr>
                <a:t>School nominates their induction tutor or logs in</a:t>
              </a:r>
              <a:endParaRPr sz="1467" b="1">
                <a:solidFill>
                  <a:schemeClr val="lt1"/>
                </a:solidFill>
                <a:latin typeface="Roboto"/>
                <a:ea typeface="Roboto"/>
                <a:cs typeface="Roboto"/>
                <a:sym typeface="Roboto"/>
              </a:endParaRPr>
            </a:p>
          </p:txBody>
        </p:sp>
        <p:sp>
          <p:nvSpPr>
            <p:cNvPr id="34" name="Google Shape;291;p24">
              <a:extLst>
                <a:ext uri="{FF2B5EF4-FFF2-40B4-BE49-F238E27FC236}">
                  <a16:creationId xmlns:a16="http://schemas.microsoft.com/office/drawing/2014/main" id="{B1A1F8D8-E754-27B6-1222-F408106EF99F}"/>
                </a:ext>
              </a:extLst>
            </p:cNvPr>
            <p:cNvSpPr txBox="1"/>
            <p:nvPr/>
          </p:nvSpPr>
          <p:spPr>
            <a:xfrm rot="18900000">
              <a:off x="245682" y="2777647"/>
              <a:ext cx="3073326" cy="442507"/>
            </a:xfrm>
            <a:prstGeom prst="rect">
              <a:avLst/>
            </a:prstGeom>
            <a:noFill/>
            <a:ln>
              <a:noFill/>
            </a:ln>
          </p:spPr>
          <p:txBody>
            <a:bodyPr spcFirstLastPara="1" wrap="square" lIns="121900" tIns="121900" rIns="121900" bIns="1219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2133"/>
                </a:spcAft>
              </a:pPr>
              <a:r>
                <a:rPr lang="en-GB" sz="1050">
                  <a:solidFill>
                    <a:schemeClr val="dk1"/>
                  </a:solidFill>
                  <a:latin typeface="Roboto"/>
                  <a:ea typeface="Roboto"/>
                  <a:cs typeface="Roboto"/>
                  <a:sym typeface="Roboto"/>
                </a:rPr>
                <a:t>All maintained schools invited by email to nominate the person responsible for organising induction in their school. If the school did this last year, the tutor can simply log in.</a:t>
              </a:r>
              <a:endParaRPr sz="1067">
                <a:solidFill>
                  <a:schemeClr val="dk1"/>
                </a:solidFill>
                <a:latin typeface="Roboto"/>
                <a:ea typeface="Roboto"/>
                <a:cs typeface="Roboto"/>
                <a:sym typeface="Roboto"/>
              </a:endParaRPr>
            </a:p>
          </p:txBody>
        </p:sp>
      </p:grpSp>
      <p:sp>
        <p:nvSpPr>
          <p:cNvPr id="2" name="TextBox 1">
            <a:extLst>
              <a:ext uri="{FF2B5EF4-FFF2-40B4-BE49-F238E27FC236}">
                <a16:creationId xmlns:a16="http://schemas.microsoft.com/office/drawing/2014/main" id="{D2A5D2A8-181C-46E7-BC4F-3C580432A91F}"/>
              </a:ext>
            </a:extLst>
          </p:cNvPr>
          <p:cNvSpPr txBox="1"/>
          <p:nvPr/>
        </p:nvSpPr>
        <p:spPr>
          <a:xfrm>
            <a:off x="1033928" y="5341741"/>
            <a:ext cx="99747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FF0000"/>
                </a:solidFill>
                <a:latin typeface="Arial"/>
                <a:cs typeface="Calibri"/>
              </a:rPr>
              <a:t>Steps 3 and 4 can happen independently of each other and in either order.</a:t>
            </a:r>
          </a:p>
          <a:p>
            <a:pPr algn="ctr"/>
            <a:r>
              <a:rPr lang="en-GB" b="1">
                <a:solidFill>
                  <a:srgbClr val="FF0000"/>
                </a:solidFill>
                <a:latin typeface="Arial"/>
                <a:cs typeface="Calibri"/>
              </a:rPr>
              <a:t>However, both steps must happen for Step 5 to occur.</a:t>
            </a:r>
          </a:p>
        </p:txBody>
      </p:sp>
      <p:pic>
        <p:nvPicPr>
          <p:cNvPr id="3" name="Picture 2">
            <a:extLst>
              <a:ext uri="{FF2B5EF4-FFF2-40B4-BE49-F238E27FC236}">
                <a16:creationId xmlns:a16="http://schemas.microsoft.com/office/drawing/2014/main" id="{D5FA6510-BA34-FB93-EA06-5CFC963C4E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9051" y="5992589"/>
            <a:ext cx="1192929" cy="706953"/>
          </a:xfrm>
          <a:prstGeom prst="rect">
            <a:avLst/>
          </a:prstGeom>
        </p:spPr>
      </p:pic>
    </p:spTree>
    <p:extLst>
      <p:ext uri="{BB962C8B-B14F-4D97-AF65-F5344CB8AC3E}">
        <p14:creationId xmlns:p14="http://schemas.microsoft.com/office/powerpoint/2010/main" val="1068818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D5E5E-AE79-93B6-F309-A213534C75D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A6A8E20-55D4-5ABA-FA63-72489B39EA56}"/>
              </a:ext>
            </a:extLst>
          </p:cNvPr>
          <p:cNvSpPr txBox="1"/>
          <p:nvPr/>
        </p:nvSpPr>
        <p:spPr>
          <a:xfrm>
            <a:off x="33474" y="23747"/>
            <a:ext cx="12158526" cy="707886"/>
          </a:xfrm>
          <a:prstGeom prst="rect">
            <a:avLst/>
          </a:prstGeom>
          <a:noFill/>
        </p:spPr>
        <p:txBody>
          <a:bodyPr wrap="square" lIns="91440" tIns="45720" rIns="91440" bIns="45720" rtlCol="0" anchor="t">
            <a:spAutoFit/>
          </a:bodyPr>
          <a:lstStyle/>
          <a:p>
            <a:r>
              <a:rPr lang="en-GB" sz="4000">
                <a:solidFill>
                  <a:srgbClr val="002060"/>
                </a:solidFill>
                <a:latin typeface="Arial"/>
                <a:cs typeface="Arial"/>
              </a:rPr>
              <a:t>ECTE Registration AY2025/26</a:t>
            </a:r>
          </a:p>
        </p:txBody>
      </p:sp>
      <p:sp>
        <p:nvSpPr>
          <p:cNvPr id="7" name="TextBox 6">
            <a:extLst>
              <a:ext uri="{FF2B5EF4-FFF2-40B4-BE49-F238E27FC236}">
                <a16:creationId xmlns:a16="http://schemas.microsoft.com/office/drawing/2014/main" id="{66D54DB3-827A-FC66-A8FB-EA0539D38B5A}"/>
              </a:ext>
            </a:extLst>
          </p:cNvPr>
          <p:cNvSpPr txBox="1"/>
          <p:nvPr/>
        </p:nvSpPr>
        <p:spPr>
          <a:xfrm>
            <a:off x="344688" y="731633"/>
            <a:ext cx="6839029" cy="5632311"/>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endParaRPr lang="en-GB" sz="2000">
              <a:latin typeface="Arial"/>
              <a:cs typeface="Arial"/>
            </a:endParaRPr>
          </a:p>
          <a:p>
            <a:r>
              <a:rPr lang="en-GB" sz="2000">
                <a:latin typeface="Arial" panose="020B0604020202020204" pitchFamily="34" charset="0"/>
                <a:cs typeface="Arial" panose="020B0604020202020204" pitchFamily="34" charset="0"/>
              </a:rPr>
              <a:t>The following videos will demonstrate:</a:t>
            </a:r>
          </a:p>
          <a:p>
            <a:endParaRPr lang="en-GB" sz="2000">
              <a:latin typeface="Arial" panose="020B0604020202020204" pitchFamily="34" charset="0"/>
              <a:cs typeface="Arial" panose="020B0604020202020204" pitchFamily="34" charset="0"/>
            </a:endParaRPr>
          </a:p>
          <a:p>
            <a:pPr marL="800100" lvl="1" indent="-342900">
              <a:spcBef>
                <a:spcPts val="600"/>
              </a:spcBef>
              <a:spcAft>
                <a:spcPts val="600"/>
              </a:spcAft>
              <a:buFont typeface="Arial" panose="020B0604020202020204" pitchFamily="34" charset="0"/>
              <a:buChar char="•"/>
            </a:pPr>
            <a:r>
              <a:rPr lang="en-GB" sz="2000">
                <a:latin typeface="Arial" panose="020B0604020202020204" pitchFamily="34" charset="0"/>
                <a:cs typeface="Arial" panose="020B0604020202020204" pitchFamily="34" charset="0"/>
              </a:rPr>
              <a:t>how a school nominates an Induction Tutor</a:t>
            </a:r>
          </a:p>
          <a:p>
            <a:pPr marL="800100" lvl="1" indent="-342900">
              <a:spcBef>
                <a:spcPts val="600"/>
              </a:spcBef>
              <a:spcAft>
                <a:spcPts val="600"/>
              </a:spcAft>
              <a:buFont typeface="Arial" panose="020B0604020202020204" pitchFamily="34" charset="0"/>
              <a:buChar char="•"/>
            </a:pPr>
            <a:r>
              <a:rPr lang="en-GB" sz="2000">
                <a:latin typeface="Arial" panose="020B0604020202020204" pitchFamily="34" charset="0"/>
                <a:cs typeface="Arial" panose="020B0604020202020204" pitchFamily="34" charset="0"/>
              </a:rPr>
              <a:t>how an Induction Tutor notifies DfE of their programme choice for the 2025/26 academic year</a:t>
            </a:r>
          </a:p>
          <a:p>
            <a:pPr marL="800100" lvl="1" indent="-342900">
              <a:spcBef>
                <a:spcPts val="600"/>
              </a:spcBef>
              <a:spcAft>
                <a:spcPts val="600"/>
              </a:spcAft>
              <a:buFont typeface="Arial" panose="020B0604020202020204" pitchFamily="34" charset="0"/>
              <a:buChar char="•"/>
            </a:pPr>
            <a:r>
              <a:rPr lang="en-GB" sz="2000">
                <a:latin typeface="Arial" panose="020B0604020202020204" pitchFamily="34" charset="0"/>
                <a:cs typeface="Arial" panose="020B0604020202020204" pitchFamily="34" charset="0"/>
              </a:rPr>
              <a:t>how an Induction Tutor registers an early career teacher (ECT) and mentor who are commencing their ITTECF-based training from September 2025 </a:t>
            </a:r>
          </a:p>
          <a:p>
            <a:pPr marL="800100" lvl="1" indent="-342900">
              <a:spcBef>
                <a:spcPts val="600"/>
              </a:spcBef>
              <a:spcAft>
                <a:spcPts val="600"/>
              </a:spcAft>
              <a:buFont typeface="Arial" panose="020B0604020202020204" pitchFamily="34" charset="0"/>
              <a:buChar char="•"/>
            </a:pPr>
            <a:r>
              <a:rPr lang="en-GB" sz="2000">
                <a:latin typeface="Arial" panose="020B0604020202020204" pitchFamily="34" charset="0"/>
                <a:cs typeface="Arial" panose="020B0604020202020204" pitchFamily="34" charset="0"/>
              </a:rPr>
              <a:t>how an Induction Tutor transfers in an ECT from another school</a:t>
            </a:r>
          </a:p>
          <a:p>
            <a:pPr marL="800100" lvl="1" indent="-342900">
              <a:spcBef>
                <a:spcPts val="600"/>
              </a:spcBef>
              <a:spcAft>
                <a:spcPts val="600"/>
              </a:spcAft>
              <a:buFont typeface="Arial" panose="020B0604020202020204" pitchFamily="34" charset="0"/>
              <a:buChar char="•"/>
            </a:pPr>
            <a:r>
              <a:rPr lang="en-GB" sz="2000">
                <a:latin typeface="Arial" panose="020B0604020202020204" pitchFamily="34" charset="0"/>
                <a:cs typeface="Arial" panose="020B0604020202020204" pitchFamily="34" charset="0"/>
              </a:rPr>
              <a:t>how an Induction Tutor assigns a mentor to an ECT</a:t>
            </a:r>
          </a:p>
          <a:p>
            <a:pPr marL="800100" lvl="1" indent="-342900">
              <a:spcBef>
                <a:spcPts val="600"/>
              </a:spcBef>
              <a:spcAft>
                <a:spcPts val="600"/>
              </a:spcAft>
              <a:buFont typeface="Arial" panose="020B0604020202020204" pitchFamily="34" charset="0"/>
              <a:buChar char="•"/>
            </a:pPr>
            <a:r>
              <a:rPr lang="en-GB" sz="2000">
                <a:latin typeface="Arial" panose="020B0604020202020204" pitchFamily="34" charset="0"/>
                <a:cs typeface="Arial" panose="020B0604020202020204" pitchFamily="34" charset="0"/>
              </a:rPr>
              <a:t>how an Induction Tutor amends the details of an ECT or Mentor</a:t>
            </a:r>
          </a:p>
          <a:p>
            <a:pPr marL="342900" indent="-342900">
              <a:buFont typeface="Arial" panose="020B0604020202020204" pitchFamily="34" charset="0"/>
              <a:buChar char="•"/>
            </a:pPr>
            <a:endParaRPr lang="en-GB" sz="2000">
              <a:latin typeface="Arial"/>
              <a:cs typeface="Arial"/>
            </a:endParaRPr>
          </a:p>
        </p:txBody>
      </p:sp>
    </p:spTree>
    <p:extLst>
      <p:ext uri="{BB962C8B-B14F-4D97-AF65-F5344CB8AC3E}">
        <p14:creationId xmlns:p14="http://schemas.microsoft.com/office/powerpoint/2010/main" val="3413751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T Nomination Walkthrough">
            <a:hlinkClick r:id="" action="ppaction://media"/>
            <a:extLst>
              <a:ext uri="{FF2B5EF4-FFF2-40B4-BE49-F238E27FC236}">
                <a16:creationId xmlns:a16="http://schemas.microsoft.com/office/drawing/2014/main" id="{A757D295-0261-303A-AE58-CB3926546CD8}"/>
              </a:ext>
            </a:extLst>
          </p:cNvPr>
          <p:cNvPicPr preferRelativeResize="0">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650676" y="1409108"/>
            <a:ext cx="7200000" cy="4320000"/>
          </a:xfrm>
          <a:prstGeom prst="rect">
            <a:avLst/>
          </a:prstGeom>
          <a:ln>
            <a:solidFill>
              <a:schemeClr val="tx1"/>
            </a:solidFill>
          </a:ln>
        </p:spPr>
      </p:pic>
      <p:pic>
        <p:nvPicPr>
          <p:cNvPr id="3" name="Picture 2">
            <a:extLst>
              <a:ext uri="{FF2B5EF4-FFF2-40B4-BE49-F238E27FC236}">
                <a16:creationId xmlns:a16="http://schemas.microsoft.com/office/drawing/2014/main" id="{EDFC595D-5E74-D2C5-3572-052A6C57A5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4212" y="6056883"/>
            <a:ext cx="1192929" cy="706953"/>
          </a:xfrm>
          <a:prstGeom prst="rect">
            <a:avLst/>
          </a:prstGeom>
        </p:spPr>
      </p:pic>
      <p:sp>
        <p:nvSpPr>
          <p:cNvPr id="7" name="TextBox 6">
            <a:extLst>
              <a:ext uri="{FF2B5EF4-FFF2-40B4-BE49-F238E27FC236}">
                <a16:creationId xmlns:a16="http://schemas.microsoft.com/office/drawing/2014/main" id="{1E84CC51-2C98-BBEE-B857-146459E9249F}"/>
              </a:ext>
            </a:extLst>
          </p:cNvPr>
          <p:cNvSpPr txBox="1"/>
          <p:nvPr/>
        </p:nvSpPr>
        <p:spPr>
          <a:xfrm>
            <a:off x="33474" y="23747"/>
            <a:ext cx="12158526" cy="707886"/>
          </a:xfrm>
          <a:prstGeom prst="rect">
            <a:avLst/>
          </a:prstGeom>
          <a:noFill/>
        </p:spPr>
        <p:txBody>
          <a:bodyPr wrap="square" rtlCol="0">
            <a:spAutoFit/>
          </a:bodyPr>
          <a:lstStyle/>
          <a:p>
            <a:r>
              <a:rPr lang="en-GB" sz="4000">
                <a:solidFill>
                  <a:srgbClr val="002060"/>
                </a:solidFill>
                <a:latin typeface="Arial" panose="020B0604020202020204" pitchFamily="34" charset="0"/>
                <a:cs typeface="Arial" panose="020B0604020202020204" pitchFamily="34" charset="0"/>
              </a:rPr>
              <a:t>How to nominate an Induction Tutor</a:t>
            </a:r>
          </a:p>
        </p:txBody>
      </p:sp>
    </p:spTree>
    <p:extLst>
      <p:ext uri="{BB962C8B-B14F-4D97-AF65-F5344CB8AC3E}">
        <p14:creationId xmlns:p14="http://schemas.microsoft.com/office/powerpoint/2010/main" val="62971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porting programme choice and AB ">
            <a:hlinkClick r:id="" action="ppaction://media"/>
            <a:extLst>
              <a:ext uri="{FF2B5EF4-FFF2-40B4-BE49-F238E27FC236}">
                <a16:creationId xmlns:a16="http://schemas.microsoft.com/office/drawing/2014/main" id="{F05C4521-CA39-0732-00EB-2512D509D4FE}"/>
              </a:ext>
            </a:extLst>
          </p:cNvPr>
          <p:cNvPicPr preferRelativeResize="0">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320000" y="1440000"/>
            <a:ext cx="7200000" cy="4320000"/>
          </a:xfrm>
          <a:prstGeom prst="rect">
            <a:avLst/>
          </a:prstGeom>
          <a:ln>
            <a:solidFill>
              <a:schemeClr val="tx1"/>
            </a:solidFill>
          </a:ln>
        </p:spPr>
      </p:pic>
      <p:sp>
        <p:nvSpPr>
          <p:cNvPr id="6" name="TextBox 5">
            <a:extLst>
              <a:ext uri="{FF2B5EF4-FFF2-40B4-BE49-F238E27FC236}">
                <a16:creationId xmlns:a16="http://schemas.microsoft.com/office/drawing/2014/main" id="{95DCF5CE-B470-69D4-BFCF-F1DDC5FC6CEC}"/>
              </a:ext>
            </a:extLst>
          </p:cNvPr>
          <p:cNvSpPr txBox="1"/>
          <p:nvPr/>
        </p:nvSpPr>
        <p:spPr>
          <a:xfrm>
            <a:off x="33474" y="23747"/>
            <a:ext cx="12158526" cy="707886"/>
          </a:xfrm>
          <a:prstGeom prst="rect">
            <a:avLst/>
          </a:prstGeom>
          <a:noFill/>
        </p:spPr>
        <p:txBody>
          <a:bodyPr wrap="square" rtlCol="0">
            <a:spAutoFit/>
          </a:bodyPr>
          <a:lstStyle/>
          <a:p>
            <a:r>
              <a:rPr lang="en-GB" sz="4000">
                <a:solidFill>
                  <a:srgbClr val="002060"/>
                </a:solidFill>
                <a:latin typeface="Arial" panose="020B0604020202020204" pitchFamily="34" charset="0"/>
                <a:cs typeface="Arial" panose="020B0604020202020204" pitchFamily="34" charset="0"/>
              </a:rPr>
              <a:t>Programme selection for the 2025/26 academic year</a:t>
            </a:r>
          </a:p>
        </p:txBody>
      </p:sp>
      <p:pic>
        <p:nvPicPr>
          <p:cNvPr id="7" name="Picture 6">
            <a:extLst>
              <a:ext uri="{FF2B5EF4-FFF2-40B4-BE49-F238E27FC236}">
                <a16:creationId xmlns:a16="http://schemas.microsoft.com/office/drawing/2014/main" id="{516EA8C2-5AA8-37E6-B33A-FC8B23E2B9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4212" y="6056883"/>
            <a:ext cx="1192929" cy="706953"/>
          </a:xfrm>
          <a:prstGeom prst="rect">
            <a:avLst/>
          </a:prstGeom>
        </p:spPr>
      </p:pic>
    </p:spTree>
    <p:extLst>
      <p:ext uri="{BB962C8B-B14F-4D97-AF65-F5344CB8AC3E}">
        <p14:creationId xmlns:p14="http://schemas.microsoft.com/office/powerpoint/2010/main" val="24088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dding ECT 25">
            <a:hlinkClick r:id="" action="ppaction://media"/>
            <a:extLst>
              <a:ext uri="{FF2B5EF4-FFF2-40B4-BE49-F238E27FC236}">
                <a16:creationId xmlns:a16="http://schemas.microsoft.com/office/drawing/2014/main" id="{DA4052AB-741F-708E-A989-F742DC26AD35}"/>
              </a:ext>
            </a:extLst>
          </p:cNvPr>
          <p:cNvPicPr preferRelativeResize="0">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320000" y="1440000"/>
            <a:ext cx="7200000" cy="4320000"/>
          </a:xfrm>
          <a:prstGeom prst="rect">
            <a:avLst/>
          </a:prstGeom>
          <a:ln>
            <a:solidFill>
              <a:schemeClr val="tx1"/>
            </a:solidFill>
          </a:ln>
        </p:spPr>
      </p:pic>
      <p:sp>
        <p:nvSpPr>
          <p:cNvPr id="8" name="TextBox 7">
            <a:extLst>
              <a:ext uri="{FF2B5EF4-FFF2-40B4-BE49-F238E27FC236}">
                <a16:creationId xmlns:a16="http://schemas.microsoft.com/office/drawing/2014/main" id="{34AEAE8E-295E-B6F3-E13F-12328156B9E9}"/>
              </a:ext>
            </a:extLst>
          </p:cNvPr>
          <p:cNvSpPr txBox="1"/>
          <p:nvPr/>
        </p:nvSpPr>
        <p:spPr>
          <a:xfrm>
            <a:off x="33474" y="23747"/>
            <a:ext cx="12158526" cy="707886"/>
          </a:xfrm>
          <a:prstGeom prst="rect">
            <a:avLst/>
          </a:prstGeom>
          <a:noFill/>
        </p:spPr>
        <p:txBody>
          <a:bodyPr wrap="square" rtlCol="0">
            <a:spAutoFit/>
          </a:bodyPr>
          <a:lstStyle/>
          <a:p>
            <a:r>
              <a:rPr lang="en-GB" sz="4000">
                <a:solidFill>
                  <a:srgbClr val="002060"/>
                </a:solidFill>
                <a:latin typeface="Arial" panose="020B0604020202020204" pitchFamily="34" charset="0"/>
                <a:cs typeface="Arial" panose="020B0604020202020204" pitchFamily="34" charset="0"/>
              </a:rPr>
              <a:t>Register an ECT starting training from AY2025/26</a:t>
            </a:r>
          </a:p>
        </p:txBody>
      </p:sp>
      <p:pic>
        <p:nvPicPr>
          <p:cNvPr id="11" name="Picture 10">
            <a:extLst>
              <a:ext uri="{FF2B5EF4-FFF2-40B4-BE49-F238E27FC236}">
                <a16:creationId xmlns:a16="http://schemas.microsoft.com/office/drawing/2014/main" id="{19E6FE6A-83BE-BF82-C920-5A42CFF8EB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4212" y="6056883"/>
            <a:ext cx="1192929" cy="706953"/>
          </a:xfrm>
          <a:prstGeom prst="rect">
            <a:avLst/>
          </a:prstGeom>
        </p:spPr>
      </p:pic>
    </p:spTree>
    <p:extLst>
      <p:ext uri="{BB962C8B-B14F-4D97-AF65-F5344CB8AC3E}">
        <p14:creationId xmlns:p14="http://schemas.microsoft.com/office/powerpoint/2010/main" val="16741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2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dding Mentor 2025">
            <a:hlinkClick r:id="" action="ppaction://media"/>
            <a:extLst>
              <a:ext uri="{FF2B5EF4-FFF2-40B4-BE49-F238E27FC236}">
                <a16:creationId xmlns:a16="http://schemas.microsoft.com/office/drawing/2014/main" id="{6F38D184-BB6D-8B8F-9FF2-52EC49347169}"/>
              </a:ext>
            </a:extLst>
          </p:cNvPr>
          <p:cNvPicPr preferRelativeResize="0">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320000" y="1440000"/>
            <a:ext cx="7200000" cy="4320000"/>
          </a:xfrm>
          <a:prstGeom prst="rect">
            <a:avLst/>
          </a:prstGeom>
          <a:ln>
            <a:solidFill>
              <a:schemeClr val="tx1"/>
            </a:solidFill>
          </a:ln>
        </p:spPr>
      </p:pic>
      <p:sp>
        <p:nvSpPr>
          <p:cNvPr id="3" name="TextBox 2">
            <a:extLst>
              <a:ext uri="{FF2B5EF4-FFF2-40B4-BE49-F238E27FC236}">
                <a16:creationId xmlns:a16="http://schemas.microsoft.com/office/drawing/2014/main" id="{3752D8E8-B948-21BD-F8D0-C34EFFADD2C1}"/>
              </a:ext>
            </a:extLst>
          </p:cNvPr>
          <p:cNvSpPr txBox="1"/>
          <p:nvPr/>
        </p:nvSpPr>
        <p:spPr>
          <a:xfrm>
            <a:off x="33474" y="23747"/>
            <a:ext cx="12158526" cy="707886"/>
          </a:xfrm>
          <a:prstGeom prst="rect">
            <a:avLst/>
          </a:prstGeom>
          <a:noFill/>
        </p:spPr>
        <p:txBody>
          <a:bodyPr wrap="square" rtlCol="0">
            <a:spAutoFit/>
          </a:bodyPr>
          <a:lstStyle/>
          <a:p>
            <a:r>
              <a:rPr lang="en-GB" sz="4000">
                <a:solidFill>
                  <a:srgbClr val="002060"/>
                </a:solidFill>
                <a:latin typeface="Arial" panose="020B0604020202020204" pitchFamily="34" charset="0"/>
                <a:cs typeface="Arial" panose="020B0604020202020204" pitchFamily="34" charset="0"/>
              </a:rPr>
              <a:t>Register a mentor starting training from AY2025/26</a:t>
            </a:r>
          </a:p>
        </p:txBody>
      </p:sp>
      <p:pic>
        <p:nvPicPr>
          <p:cNvPr id="7" name="Picture 6">
            <a:extLst>
              <a:ext uri="{FF2B5EF4-FFF2-40B4-BE49-F238E27FC236}">
                <a16:creationId xmlns:a16="http://schemas.microsoft.com/office/drawing/2014/main" id="{38FBFA44-601D-6DB2-831C-3F72099961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4212" y="6056883"/>
            <a:ext cx="1192929" cy="706953"/>
          </a:xfrm>
          <a:prstGeom prst="rect">
            <a:avLst/>
          </a:prstGeom>
        </p:spPr>
      </p:pic>
    </p:spTree>
    <p:extLst>
      <p:ext uri="{BB962C8B-B14F-4D97-AF65-F5344CB8AC3E}">
        <p14:creationId xmlns:p14="http://schemas.microsoft.com/office/powerpoint/2010/main" val="304227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dd a transferring ECT 25">
            <a:hlinkClick r:id="" action="ppaction://media"/>
            <a:extLst>
              <a:ext uri="{FF2B5EF4-FFF2-40B4-BE49-F238E27FC236}">
                <a16:creationId xmlns:a16="http://schemas.microsoft.com/office/drawing/2014/main" id="{13852363-C090-56B6-E85A-A03BC0DCDC9C}"/>
              </a:ext>
            </a:extLst>
          </p:cNvPr>
          <p:cNvPicPr preferRelativeResize="0">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320000" y="1440000"/>
            <a:ext cx="7200000" cy="4320000"/>
          </a:xfrm>
          <a:prstGeom prst="rect">
            <a:avLst/>
          </a:prstGeom>
          <a:ln>
            <a:solidFill>
              <a:schemeClr val="tx1"/>
            </a:solidFill>
          </a:ln>
        </p:spPr>
      </p:pic>
      <p:sp>
        <p:nvSpPr>
          <p:cNvPr id="3" name="TextBox 2">
            <a:extLst>
              <a:ext uri="{FF2B5EF4-FFF2-40B4-BE49-F238E27FC236}">
                <a16:creationId xmlns:a16="http://schemas.microsoft.com/office/drawing/2014/main" id="{9EA6F7B1-82A6-14AC-9274-D024C1EEC130}"/>
              </a:ext>
            </a:extLst>
          </p:cNvPr>
          <p:cNvSpPr txBox="1"/>
          <p:nvPr/>
        </p:nvSpPr>
        <p:spPr>
          <a:xfrm>
            <a:off x="33474" y="23747"/>
            <a:ext cx="12158526" cy="707886"/>
          </a:xfrm>
          <a:prstGeom prst="rect">
            <a:avLst/>
          </a:prstGeom>
          <a:noFill/>
        </p:spPr>
        <p:txBody>
          <a:bodyPr wrap="square" rtlCol="0">
            <a:spAutoFit/>
          </a:bodyPr>
          <a:lstStyle/>
          <a:p>
            <a:r>
              <a:rPr lang="en-GB" sz="4000">
                <a:solidFill>
                  <a:srgbClr val="002060"/>
                </a:solidFill>
                <a:latin typeface="Arial" panose="020B0604020202020204" pitchFamily="34" charset="0"/>
                <a:cs typeface="Arial" panose="020B0604020202020204" pitchFamily="34" charset="0"/>
              </a:rPr>
              <a:t>ECT Transferring from another school</a:t>
            </a:r>
          </a:p>
        </p:txBody>
      </p:sp>
      <p:pic>
        <p:nvPicPr>
          <p:cNvPr id="7" name="Picture 6">
            <a:extLst>
              <a:ext uri="{FF2B5EF4-FFF2-40B4-BE49-F238E27FC236}">
                <a16:creationId xmlns:a16="http://schemas.microsoft.com/office/drawing/2014/main" id="{32B50C57-64C8-081C-73EF-2F0414E12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4212" y="6056883"/>
            <a:ext cx="1192929" cy="706953"/>
          </a:xfrm>
          <a:prstGeom prst="rect">
            <a:avLst/>
          </a:prstGeom>
        </p:spPr>
      </p:pic>
    </p:spTree>
    <p:extLst>
      <p:ext uri="{BB962C8B-B14F-4D97-AF65-F5344CB8AC3E}">
        <p14:creationId xmlns:p14="http://schemas.microsoft.com/office/powerpoint/2010/main" val="73173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ssign ECT &amp; Mentor and change">
            <a:hlinkClick r:id="" action="ppaction://media"/>
            <a:extLst>
              <a:ext uri="{FF2B5EF4-FFF2-40B4-BE49-F238E27FC236}">
                <a16:creationId xmlns:a16="http://schemas.microsoft.com/office/drawing/2014/main" id="{6EE546AB-8F42-8C3D-2C99-DE75F750F92D}"/>
              </a:ext>
            </a:extLst>
          </p:cNvPr>
          <p:cNvPicPr preferRelativeResize="0">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320000" y="1440000"/>
            <a:ext cx="7200000" cy="4320000"/>
          </a:xfrm>
          <a:prstGeom prst="rect">
            <a:avLst/>
          </a:prstGeom>
          <a:ln>
            <a:solidFill>
              <a:schemeClr val="tx1"/>
            </a:solidFill>
          </a:ln>
        </p:spPr>
      </p:pic>
      <p:sp>
        <p:nvSpPr>
          <p:cNvPr id="4" name="TextBox 3">
            <a:extLst>
              <a:ext uri="{FF2B5EF4-FFF2-40B4-BE49-F238E27FC236}">
                <a16:creationId xmlns:a16="http://schemas.microsoft.com/office/drawing/2014/main" id="{7705680C-D084-4AB5-80BB-93FCA0487CD7}"/>
              </a:ext>
            </a:extLst>
          </p:cNvPr>
          <p:cNvSpPr txBox="1"/>
          <p:nvPr/>
        </p:nvSpPr>
        <p:spPr>
          <a:xfrm>
            <a:off x="33474" y="23747"/>
            <a:ext cx="12158526" cy="707886"/>
          </a:xfrm>
          <a:prstGeom prst="rect">
            <a:avLst/>
          </a:prstGeom>
          <a:noFill/>
        </p:spPr>
        <p:txBody>
          <a:bodyPr wrap="square" rtlCol="0">
            <a:spAutoFit/>
          </a:bodyPr>
          <a:lstStyle/>
          <a:p>
            <a:r>
              <a:rPr lang="en-GB" sz="4000">
                <a:solidFill>
                  <a:srgbClr val="002060"/>
                </a:solidFill>
                <a:latin typeface="Arial" panose="020B0604020202020204" pitchFamily="34" charset="0"/>
                <a:cs typeface="Arial" panose="020B0604020202020204" pitchFamily="34" charset="0"/>
              </a:rPr>
              <a:t>Assign a mentor to an ECT</a:t>
            </a:r>
          </a:p>
        </p:txBody>
      </p:sp>
      <p:pic>
        <p:nvPicPr>
          <p:cNvPr id="5" name="Picture 4">
            <a:extLst>
              <a:ext uri="{FF2B5EF4-FFF2-40B4-BE49-F238E27FC236}">
                <a16:creationId xmlns:a16="http://schemas.microsoft.com/office/drawing/2014/main" id="{6673CCD1-97EC-7AD7-72FA-7CD4016AF1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4212" y="6056883"/>
            <a:ext cx="1192929" cy="706953"/>
          </a:xfrm>
          <a:prstGeom prst="rect">
            <a:avLst/>
          </a:prstGeom>
        </p:spPr>
      </p:pic>
    </p:spTree>
    <p:extLst>
      <p:ext uri="{BB962C8B-B14F-4D97-AF65-F5344CB8AC3E}">
        <p14:creationId xmlns:p14="http://schemas.microsoft.com/office/powerpoint/2010/main" val="180189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B57F8E3BCFAD4C9AB91DC735A7495E" ma:contentTypeVersion="17" ma:contentTypeDescription="Create a new document." ma:contentTypeScope="" ma:versionID="88b2609d661f71ff033e579ff5679bae">
  <xsd:schema xmlns:xsd="http://www.w3.org/2001/XMLSchema" xmlns:xs="http://www.w3.org/2001/XMLSchema" xmlns:p="http://schemas.microsoft.com/office/2006/metadata/properties" xmlns:ns2="742903cd-b80a-47e3-8b40-5135074bb8ee" xmlns:ns3="fb80507f-4ba1-4a69-b9dd-0eeb828851e3" targetNamespace="http://schemas.microsoft.com/office/2006/metadata/properties" ma:root="true" ma:fieldsID="7f8e6747db4ff6e16327a02b194f76ad" ns2:_="" ns3:_="">
    <xsd:import namespace="742903cd-b80a-47e3-8b40-5135074bb8ee"/>
    <xsd:import namespace="fb80507f-4ba1-4a69-b9dd-0eeb828851e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2903cd-b80a-47e3-8b40-5135074bb8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9a89b1-2c2c-4f7f-9bd7-7914fb13a0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0507f-4ba1-4a69-b9dd-0eeb828851e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54b950-2609-4d38-911f-427a760a4cc4}" ma:internalName="TaxCatchAll" ma:showField="CatchAllData" ma:web="fb80507f-4ba1-4a69-b9dd-0eeb828851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b80507f-4ba1-4a69-b9dd-0eeb828851e3">
      <UserInfo>
        <DisplayName>DANIEL, Ellie</DisplayName>
        <AccountId>22</AccountId>
        <AccountType/>
      </UserInfo>
      <UserInfo>
        <DisplayName>BAILEY, Laura2</DisplayName>
        <AccountId>132</AccountId>
        <AccountType/>
      </UserInfo>
      <UserInfo>
        <DisplayName>RUCROFT, Kate</DisplayName>
        <AccountId>19</AccountId>
        <AccountType/>
      </UserInfo>
      <UserInfo>
        <DisplayName>FREED, Tasmiah</DisplayName>
        <AccountId>108</AccountId>
        <AccountType/>
      </UserInfo>
    </SharedWithUsers>
    <TaxCatchAll xmlns="fb80507f-4ba1-4a69-b9dd-0eeb828851e3" xsi:nil="true"/>
    <lcf76f155ced4ddcb4097134ff3c332f xmlns="742903cd-b80a-47e3-8b40-5135074bb8e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CCE7C2-E356-4A3A-AAC0-E4748E2F292A}">
  <ds:schemaRefs>
    <ds:schemaRef ds:uri="http://schemas.microsoft.com/sharepoint/v3/contenttype/forms"/>
  </ds:schemaRefs>
</ds:datastoreItem>
</file>

<file path=customXml/itemProps2.xml><?xml version="1.0" encoding="utf-8"?>
<ds:datastoreItem xmlns:ds="http://schemas.openxmlformats.org/officeDocument/2006/customXml" ds:itemID="{BFC19711-CD1B-496D-9C5B-06BD139C4128}">
  <ds:schemaRefs>
    <ds:schemaRef ds:uri="742903cd-b80a-47e3-8b40-5135074bb8ee"/>
    <ds:schemaRef ds:uri="fb80507f-4ba1-4a69-b9dd-0eeb828851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B4C6F10-E1F5-4B1B-B5F6-CDBDEA984BD5}">
  <ds:schemaRefs>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purl.org/dc/elements/1.1/"/>
    <ds:schemaRef ds:uri="742903cd-b80a-47e3-8b40-5135074bb8ee"/>
    <ds:schemaRef ds:uri="fb80507f-4ba1-4a69-b9dd-0eeb828851e3"/>
    <ds:schemaRef ds:uri="http://schemas.openxmlformats.org/package/2006/metadata/core-properties"/>
    <ds:schemaRef ds:uri="http://purl.org/dc/terms/"/>
    <ds:schemaRef ds:uri="http://purl.org/dc/dcmitype/"/>
  </ds:schemaRefs>
</ds:datastoreItem>
</file>

<file path=docMetadata/LabelInfo.xml><?xml version="1.0" encoding="utf-8"?>
<clbl:labelList xmlns:clbl="http://schemas.microsoft.com/office/2020/mipLabelMetadata">
  <clbl:label id="{fad277c9-c60a-4da1-b5f3-b3b8b34a82f9}" enabled="0" method="" siteId="{fad277c9-c60a-4da1-b5f3-b3b8b34a82f9}"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603</Words>
  <Application>Microsoft Office PowerPoint</Application>
  <PresentationFormat>Widescreen</PresentationFormat>
  <Paragraphs>60</Paragraphs>
  <Slides>12</Slides>
  <Notes>6</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Courier New</vt:lpstr>
      <vt:lpstr>Roboto</vt:lpstr>
      <vt:lpstr>Times New Roman</vt:lpstr>
      <vt:lpstr>Office Theme</vt:lpstr>
      <vt:lpstr>Early Career Teacher Entitlement (ECTE) Registration for the 2025/26 academic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Equality and Diversity Lead Schools  Orientation meeting 20th June 2018</dc:title>
  <dc:creator>"BAILEY, Laura2" &lt;Laura.BAILEY2@education.gov.uk&gt;</dc:creator>
  <cp:lastModifiedBy>Administrator</cp:lastModifiedBy>
  <cp:revision>2</cp:revision>
  <dcterms:modified xsi:type="dcterms:W3CDTF">2025-06-02T15:24:45Z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0x01010078B57F8E3BCFAD4C9AB91DC735A7495E</vt:lpwstr>
  </property>
  <property fmtid="{D5CDD505-2E9C-101B-9397-08002B2CF9AE}" pid="3" name="_dlc_DocIdItemGuid">
    <vt:lpwstr>ea925b41-1ae5-4664-8f96-e33dd8600daa</vt:lpwstr>
  </property>
  <property fmtid="{D5CDD505-2E9C-101B-9397-08002B2CF9AE}" pid="4" name="IWPOrganisationalUnit">
    <vt:lpwstr>2;#NCTL|50b03fc4-9596-44c0-8ddf-78c55856c7ae</vt:lpwstr>
  </property>
  <property fmtid="{D5CDD505-2E9C-101B-9397-08002B2CF9AE}" pid="5" name="IWPOwner">
    <vt:lpwstr>4;#DfE|a484111e-5b24-4ad9-9778-c536c8c88985</vt:lpwstr>
  </property>
  <property fmtid="{D5CDD505-2E9C-101B-9397-08002B2CF9AE}" pid="6" name="IWPFunction">
    <vt:lpwstr/>
  </property>
  <property fmtid="{D5CDD505-2E9C-101B-9397-08002B2CF9AE}" pid="7" name="IWPSiteType">
    <vt:lpwstr/>
  </property>
  <property fmtid="{D5CDD505-2E9C-101B-9397-08002B2CF9AE}" pid="8" name="IWPRightsProtectiveMarking">
    <vt:lpwstr>1;#Official|0884c477-2e62-47ea-b19c-5af6e91124c5</vt:lpwstr>
  </property>
  <property fmtid="{D5CDD505-2E9C-101B-9397-08002B2CF9AE}" pid="9" name="IWPSubject">
    <vt:lpwstr/>
  </property>
  <property fmtid="{D5CDD505-2E9C-101B-9397-08002B2CF9AE}" pid="10" name="MediaServiceImageTags">
    <vt:lpwstr/>
  </property>
</Properties>
</file>